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7"/>
  </p:notesMasterIdLst>
  <p:sldIdLst>
    <p:sldId id="322" r:id="rId2"/>
    <p:sldId id="257" r:id="rId3"/>
    <p:sldId id="323" r:id="rId4"/>
    <p:sldId id="324" r:id="rId5"/>
    <p:sldId id="325" r:id="rId6"/>
    <p:sldId id="326" r:id="rId7"/>
    <p:sldId id="278" r:id="rId8"/>
    <p:sldId id="304" r:id="rId9"/>
    <p:sldId id="327" r:id="rId10"/>
    <p:sldId id="328" r:id="rId11"/>
    <p:sldId id="329" r:id="rId12"/>
    <p:sldId id="330" r:id="rId13"/>
    <p:sldId id="331" r:id="rId14"/>
    <p:sldId id="332" r:id="rId15"/>
    <p:sldId id="267" r:id="rId16"/>
  </p:sldIdLst>
  <p:sldSz cx="12192000" cy="6858000"/>
  <p:notesSz cx="6858000" cy="9144000"/>
  <p:embeddedFontLst>
    <p:embeddedFont>
      <p:font typeface="思源黑体 CN ExtraLight" panose="02010600030101010101" charset="-122"/>
      <p:regular r:id="rId18"/>
    </p:embeddedFont>
    <p:embeddedFont>
      <p:font typeface="思源黑体 CN Light" panose="02010600030101010101" charset="-122"/>
      <p:regular r:id="rId19"/>
    </p:embeddedFont>
    <p:embeddedFont>
      <p:font typeface="思源黑体 CN Medium" panose="02010600030101010101" charset="-122"/>
      <p:regular r:id="rId20"/>
    </p:embeddedFont>
    <p:embeddedFont>
      <p:font typeface="思源黑体 CN Regular" panose="02010600030101010101" charset="-122"/>
      <p:regular r:id="rId21"/>
    </p:embeddedFont>
    <p:embeddedFont>
      <p:font typeface="微软雅黑" panose="020B0503020204020204" pitchFamily="34" charset="-122"/>
      <p:regular r:id="rId22"/>
      <p:bold r:id="rId23"/>
    </p:embeddedFont>
    <p:embeddedFont>
      <p:font typeface="Segoe UI Emoji" panose="020B0502040204020203" pitchFamily="34" charset="0"/>
      <p:regular r:id="rId24"/>
    </p:embeddedFont>
    <p:embeddedFont>
      <p:font typeface="Segoe UI Semilight" panose="020B0402040204020203" pitchFamily="34" charset="0"/>
      <p:regular r:id="rId25"/>
      <p:italic r:id="rId26"/>
    </p:embeddedFont>
    <p:embeddedFont>
      <p:font typeface="等线" panose="02010600030101010101" pitchFamily="2" charset="-122"/>
      <p:regular r:id="rId27"/>
      <p:bold r:id="rId28"/>
    </p:embeddedFont>
    <p:embeddedFont>
      <p:font typeface="等线 Light" panose="02010600030101010101" pitchFamily="2" charset="-122"/>
      <p:regular r:id="rId29"/>
    </p:embeddedFont>
    <p:embeddedFont>
      <p:font typeface="华文中宋" panose="02010600040101010101" pitchFamily="2" charset="-122"/>
      <p:regular r:id="rId30"/>
    </p:embeddedFont>
  </p:embeddedFontLst>
  <p:defaultTextStyle>
    <a:defPPr>
      <a:defRPr lang="zh-CN"/>
    </a:defPPr>
    <a:lvl1pPr marL="0" algn="l" defTabSz="914357" rtl="0" eaLnBrk="1" latinLnBrk="0" hangingPunct="1">
      <a:defRPr sz="1800" kern="1200">
        <a:solidFill>
          <a:schemeClr val="tx1"/>
        </a:solidFill>
        <a:latin typeface="+mn-lt"/>
        <a:ea typeface="+mn-ea"/>
        <a:cs typeface="+mn-cs"/>
      </a:defRPr>
    </a:lvl1pPr>
    <a:lvl2pPr marL="457178" algn="l" defTabSz="914357" rtl="0" eaLnBrk="1" latinLnBrk="0" hangingPunct="1">
      <a:defRPr sz="1800" kern="1200">
        <a:solidFill>
          <a:schemeClr val="tx1"/>
        </a:solidFill>
        <a:latin typeface="+mn-lt"/>
        <a:ea typeface="+mn-ea"/>
        <a:cs typeface="+mn-cs"/>
      </a:defRPr>
    </a:lvl2pPr>
    <a:lvl3pPr marL="914357" algn="l" defTabSz="914357" rtl="0" eaLnBrk="1" latinLnBrk="0" hangingPunct="1">
      <a:defRPr sz="1800" kern="1200">
        <a:solidFill>
          <a:schemeClr val="tx1"/>
        </a:solidFill>
        <a:latin typeface="+mn-lt"/>
        <a:ea typeface="+mn-ea"/>
        <a:cs typeface="+mn-cs"/>
      </a:defRPr>
    </a:lvl3pPr>
    <a:lvl4pPr marL="1371536" algn="l" defTabSz="914357" rtl="0" eaLnBrk="1" latinLnBrk="0" hangingPunct="1">
      <a:defRPr sz="1800" kern="1200">
        <a:solidFill>
          <a:schemeClr val="tx1"/>
        </a:solidFill>
        <a:latin typeface="+mn-lt"/>
        <a:ea typeface="+mn-ea"/>
        <a:cs typeface="+mn-cs"/>
      </a:defRPr>
    </a:lvl4pPr>
    <a:lvl5pPr marL="1828714" algn="l" defTabSz="914357" rtl="0" eaLnBrk="1" latinLnBrk="0" hangingPunct="1">
      <a:defRPr sz="1800" kern="1200">
        <a:solidFill>
          <a:schemeClr val="tx1"/>
        </a:solidFill>
        <a:latin typeface="+mn-lt"/>
        <a:ea typeface="+mn-ea"/>
        <a:cs typeface="+mn-cs"/>
      </a:defRPr>
    </a:lvl5pPr>
    <a:lvl6pPr marL="2285892" algn="l" defTabSz="914357" rtl="0" eaLnBrk="1" latinLnBrk="0" hangingPunct="1">
      <a:defRPr sz="1800" kern="1200">
        <a:solidFill>
          <a:schemeClr val="tx1"/>
        </a:solidFill>
        <a:latin typeface="+mn-lt"/>
        <a:ea typeface="+mn-ea"/>
        <a:cs typeface="+mn-cs"/>
      </a:defRPr>
    </a:lvl6pPr>
    <a:lvl7pPr marL="2743070" algn="l" defTabSz="914357" rtl="0" eaLnBrk="1" latinLnBrk="0" hangingPunct="1">
      <a:defRPr sz="1800" kern="1200">
        <a:solidFill>
          <a:schemeClr val="tx1"/>
        </a:solidFill>
        <a:latin typeface="+mn-lt"/>
        <a:ea typeface="+mn-ea"/>
        <a:cs typeface="+mn-cs"/>
      </a:defRPr>
    </a:lvl7pPr>
    <a:lvl8pPr marL="3200249" algn="l" defTabSz="914357" rtl="0" eaLnBrk="1" latinLnBrk="0" hangingPunct="1">
      <a:defRPr sz="1800" kern="1200">
        <a:solidFill>
          <a:schemeClr val="tx1"/>
        </a:solidFill>
        <a:latin typeface="+mn-lt"/>
        <a:ea typeface="+mn-ea"/>
        <a:cs typeface="+mn-cs"/>
      </a:defRPr>
    </a:lvl8pPr>
    <a:lvl9pPr marL="3657428" algn="l" defTabSz="91435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E48E4"/>
    <a:srgbClr val="4D45BB"/>
    <a:srgbClr val="FFF7EF"/>
    <a:srgbClr val="FFFDFB"/>
    <a:srgbClr val="FFF6EF"/>
    <a:srgbClr val="4E5BE5"/>
    <a:srgbClr val="FDFBF9"/>
    <a:srgbClr val="F8F9ED"/>
    <a:srgbClr val="FFFFFF"/>
    <a:srgbClr val="5151E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0" d="100"/>
          <a:sy n="100" d="100"/>
        </p:scale>
        <p:origin x="1326" y="499"/>
      </p:cViewPr>
      <p:guideLst/>
    </p:cSldViewPr>
  </p:slideViewPr>
  <p:notesTextViewPr>
    <p:cViewPr>
      <p:scale>
        <a:sx n="1" d="1"/>
        <a:sy n="1" d="1"/>
      </p:scale>
      <p:origin x="0" y="0"/>
    </p:cViewPr>
  </p:notesTextViewPr>
  <p:sorterViewPr>
    <p:cViewPr>
      <p:scale>
        <a:sx n="100" d="100"/>
        <a:sy n="100" d="100"/>
      </p:scale>
      <p:origin x="0" y="-62"/>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4.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8" Type="http://schemas.openxmlformats.org/officeDocument/2006/relationships/slide" Target="slides/slide7.xml"/></Relationships>
</file>

<file path=ppt/media/hdphoto1.wdp>
</file>

<file path=ppt/media/hdphoto2.wdp>
</file>

<file path=ppt/media/hdphoto3.wdp>
</file>

<file path=ppt/media/hdphoto4.wdp>
</file>

<file path=ppt/media/hdphoto5.wdp>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9A8D1A-200C-4E7B-A87C-B32357E223B8}" type="datetimeFigureOut">
              <a:rPr lang="zh-CN" altLang="en-US" smtClean="0"/>
              <a:t>2023/6/14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B3D2D2-3423-4F26-B8DD-677F6C7553FD}" type="slidenum">
              <a:rPr lang="zh-CN" altLang="en-US" smtClean="0"/>
              <a:t>‹#›</a:t>
            </a:fld>
            <a:endParaRPr lang="zh-CN" altLang="en-US"/>
          </a:p>
        </p:txBody>
      </p:sp>
    </p:spTree>
    <p:extLst>
      <p:ext uri="{BB962C8B-B14F-4D97-AF65-F5344CB8AC3E}">
        <p14:creationId xmlns:p14="http://schemas.microsoft.com/office/powerpoint/2010/main" val="14026720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2</a:t>
            </a:fld>
            <a:endParaRPr lang="zh-CN" altLang="en-US"/>
          </a:p>
        </p:txBody>
      </p:sp>
    </p:spTree>
    <p:extLst>
      <p:ext uri="{BB962C8B-B14F-4D97-AF65-F5344CB8AC3E}">
        <p14:creationId xmlns:p14="http://schemas.microsoft.com/office/powerpoint/2010/main" val="737013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3</a:t>
            </a:fld>
            <a:endParaRPr lang="zh-CN" altLang="en-US"/>
          </a:p>
        </p:txBody>
      </p:sp>
    </p:spTree>
    <p:extLst>
      <p:ext uri="{BB962C8B-B14F-4D97-AF65-F5344CB8AC3E}">
        <p14:creationId xmlns:p14="http://schemas.microsoft.com/office/powerpoint/2010/main" val="22105928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4</a:t>
            </a:fld>
            <a:endParaRPr lang="zh-CN" altLang="en-US"/>
          </a:p>
        </p:txBody>
      </p:sp>
    </p:spTree>
    <p:extLst>
      <p:ext uri="{BB962C8B-B14F-4D97-AF65-F5344CB8AC3E}">
        <p14:creationId xmlns:p14="http://schemas.microsoft.com/office/powerpoint/2010/main" val="19321371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5</a:t>
            </a:fld>
            <a:endParaRPr lang="zh-CN" altLang="en-US"/>
          </a:p>
        </p:txBody>
      </p:sp>
    </p:spTree>
    <p:extLst>
      <p:ext uri="{BB962C8B-B14F-4D97-AF65-F5344CB8AC3E}">
        <p14:creationId xmlns:p14="http://schemas.microsoft.com/office/powerpoint/2010/main" val="3962797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28B3D2D2-3423-4F26-B8DD-677F6C7553FD}" type="slidenum">
              <a:rPr lang="zh-CN" altLang="en-US" smtClean="0"/>
              <a:t>6</a:t>
            </a:fld>
            <a:endParaRPr lang="zh-CN" altLang="en-US"/>
          </a:p>
        </p:txBody>
      </p:sp>
    </p:spTree>
    <p:extLst>
      <p:ext uri="{BB962C8B-B14F-4D97-AF65-F5344CB8AC3E}">
        <p14:creationId xmlns:p14="http://schemas.microsoft.com/office/powerpoint/2010/main" val="272005931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Master" Target="../slideMasters/slideMaster1.xml"/><Relationship Id="rId4" Type="http://schemas.microsoft.com/office/2007/relationships/hdphoto" Target="../media/hdphoto1.wdp"/></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2.wdp"/><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5" Type="http://schemas.microsoft.com/office/2007/relationships/hdphoto" Target="../media/hdphoto3.wdp"/><Relationship Id="rId4" Type="http://schemas.openxmlformats.org/officeDocument/2006/relationships/image" Target="../media/image5.png"/></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79BA469A-134E-A221-679F-8FF1A284933A}"/>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文本框 7">
            <a:extLst>
              <a:ext uri="{FF2B5EF4-FFF2-40B4-BE49-F238E27FC236}">
                <a16:creationId xmlns:a16="http://schemas.microsoft.com/office/drawing/2014/main" id="{6BE776CB-6D31-7F96-7E58-6F7F5543AE97}"/>
              </a:ext>
            </a:extLst>
          </p:cNvPr>
          <p:cNvSpPr txBox="1"/>
          <p:nvPr userDrawn="1"/>
        </p:nvSpPr>
        <p:spPr>
          <a:xfrm>
            <a:off x="2514276"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pic>
        <p:nvPicPr>
          <p:cNvPr id="9" name="图片 8">
            <a:extLst>
              <a:ext uri="{FF2B5EF4-FFF2-40B4-BE49-F238E27FC236}">
                <a16:creationId xmlns:a16="http://schemas.microsoft.com/office/drawing/2014/main" id="{0C5963B0-8A4E-FE20-15BA-678B95CC53A9}"/>
              </a:ext>
            </a:extLst>
          </p:cNvPr>
          <p:cNvPicPr>
            <a:picLocks noChangeAspect="1"/>
          </p:cNvPicPr>
          <p:nvPr userDrawn="1"/>
        </p:nvPicPr>
        <p:blipFill>
          <a:blip r:embed="rId2" cstate="print">
            <a:extLst>
              <a:ext uri="{28A0092B-C50C-407E-A947-70E740481C1C}">
                <a14:useLocalDpi xmlns:a14="http://schemas.microsoft.com/office/drawing/2010/main"/>
              </a:ext>
            </a:extLst>
          </a:blip>
          <a:stretch>
            <a:fillRect/>
          </a:stretch>
        </p:blipFill>
        <p:spPr>
          <a:xfrm>
            <a:off x="0" y="0"/>
            <a:ext cx="12192000" cy="6858000"/>
          </a:xfrm>
          <a:prstGeom prst="rect">
            <a:avLst/>
          </a:prstGeom>
        </p:spPr>
      </p:pic>
      <p:pic>
        <p:nvPicPr>
          <p:cNvPr id="10" name="图片 9">
            <a:extLst>
              <a:ext uri="{FF2B5EF4-FFF2-40B4-BE49-F238E27FC236}">
                <a16:creationId xmlns:a16="http://schemas.microsoft.com/office/drawing/2014/main" id="{CFADD34A-FA02-5FA8-9514-96CCA1FAA894}"/>
              </a:ext>
            </a:extLst>
          </p:cNvPr>
          <p:cNvPicPr>
            <a:picLocks noChangeAspect="1"/>
          </p:cNvPicPr>
          <p:nvPr userDrawn="1"/>
        </p:nvPicPr>
        <p:blipFill>
          <a:blip r:embed="rId3" cstate="print">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12" name="文本框 11">
            <a:extLst>
              <a:ext uri="{FF2B5EF4-FFF2-40B4-BE49-F238E27FC236}">
                <a16:creationId xmlns:a16="http://schemas.microsoft.com/office/drawing/2014/main" id="{E2E205CF-41BE-3213-9477-827569F34173}"/>
              </a:ext>
            </a:extLst>
          </p:cNvPr>
          <p:cNvSpPr txBox="1"/>
          <p:nvPr userDrawn="1"/>
        </p:nvSpPr>
        <p:spPr>
          <a:xfrm>
            <a:off x="4634443" y="4857012"/>
            <a:ext cx="2923114" cy="506101"/>
          </a:xfrm>
          <a:prstGeom prst="rect">
            <a:avLst/>
          </a:prstGeom>
          <a:noFill/>
          <a:ln>
            <a:noFill/>
            <a:prstDash val="sysDot"/>
          </a:ln>
        </p:spPr>
        <p:txBody>
          <a:bodyPr wrap="square" rtlCol="0">
            <a:spAutoFit/>
          </a:bodyPr>
          <a:lstStyle/>
          <a:p>
            <a:pPr algn="ctr">
              <a:lnSpc>
                <a:spcPct val="150000"/>
              </a:lnSpc>
            </a:pPr>
            <a:r>
              <a:rPr lang="zh-CN" altLang="en-US" sz="2000" dirty="0">
                <a:solidFill>
                  <a:srgbClr val="4D45BB"/>
                </a:solidFill>
                <a:latin typeface="思源黑体 CN Light" panose="020B0300000000000000" pitchFamily="34" charset="-122"/>
                <a:ea typeface="思源黑体 CN Light" panose="020B0300000000000000" pitchFamily="34" charset="-122"/>
              </a:rPr>
              <a:t>黄勖 </a:t>
            </a:r>
            <a:r>
              <a:rPr lang="en-US" altLang="zh-CN" sz="2000" dirty="0">
                <a:solidFill>
                  <a:srgbClr val="4D45BB"/>
                </a:solidFill>
                <a:latin typeface="思源黑体 CN Light" panose="020B0300000000000000" pitchFamily="34" charset="-122"/>
                <a:ea typeface="思源黑体 CN Light" panose="020B0300000000000000" pitchFamily="34" charset="-122"/>
              </a:rPr>
              <a:t>22920212204392</a:t>
            </a:r>
            <a:endParaRPr lang="zh-CN" altLang="en-US" sz="2000" dirty="0">
              <a:solidFill>
                <a:srgbClr val="4D45BB"/>
              </a:solidFill>
              <a:latin typeface="思源黑体 CN Light" panose="020B0300000000000000" pitchFamily="34" charset="-122"/>
              <a:ea typeface="思源黑体 CN Light" panose="020B0300000000000000" pitchFamily="34" charset="-122"/>
            </a:endParaRPr>
          </a:p>
        </p:txBody>
      </p:sp>
    </p:spTree>
    <p:extLst>
      <p:ext uri="{BB962C8B-B14F-4D97-AF65-F5344CB8AC3E}">
        <p14:creationId xmlns:p14="http://schemas.microsoft.com/office/powerpoint/2010/main" val="278982689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0CA3795-30F6-4897-AE53-01EAA313B913}"/>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3" name="页脚占位符 2">
            <a:extLst>
              <a:ext uri="{FF2B5EF4-FFF2-40B4-BE49-F238E27FC236}">
                <a16:creationId xmlns:a16="http://schemas.microsoft.com/office/drawing/2014/main" id="{B9EF2B05-0323-49A0-9541-153691602440}"/>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609C6284-3EE0-4710-AD53-59EBC81E7148}"/>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92108381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2745C-4A76-4691-9177-C6D85E3D9C83}"/>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308C2824-A267-48C7-9A09-5E6808169CA9}"/>
              </a:ext>
            </a:extLst>
          </p:cNvPr>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4D2BE7FF-FB51-4826-89FF-0139C159CECA}"/>
              </a:ext>
            </a:extLst>
          </p:cNvPr>
          <p:cNvSpPr>
            <a:spLocks noGrp="1"/>
          </p:cNvSpPr>
          <p:nvPr>
            <p:ph type="body" sz="half" idx="2"/>
          </p:nvPr>
        </p:nvSpPr>
        <p:spPr>
          <a:xfrm>
            <a:off x="839789" y="2057400"/>
            <a:ext cx="3932237" cy="3811588"/>
          </a:xfrm>
          <a:prstGeom prst="rect">
            <a:avLst/>
          </a:prstGeo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B1E3304D-0AA0-4695-8288-5601FFC40DBD}"/>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6" name="页脚占位符 5">
            <a:extLst>
              <a:ext uri="{FF2B5EF4-FFF2-40B4-BE49-F238E27FC236}">
                <a16:creationId xmlns:a16="http://schemas.microsoft.com/office/drawing/2014/main" id="{C078F0F5-CB3B-4BE9-8D63-52D2438FE331}"/>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97211340-87AF-4CD8-8B1A-1060CFB2BC3C}"/>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20395079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9648ED-E352-47E7-95B0-B9BEE3B27BCC}"/>
              </a:ext>
            </a:extLst>
          </p:cNvPr>
          <p:cNvSpPr>
            <a:spLocks noGrp="1"/>
          </p:cNvSpPr>
          <p:nvPr>
            <p:ph type="title"/>
          </p:nvPr>
        </p:nvSpPr>
        <p:spPr>
          <a:xfrm>
            <a:off x="839789"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09A7E4CB-4369-4C48-9A2F-9040A67EBA5F}"/>
              </a:ext>
            </a:extLst>
          </p:cNvPr>
          <p:cNvSpPr>
            <a:spLocks noGrp="1"/>
          </p:cNvSpPr>
          <p:nvPr>
            <p:ph type="pic" idx="1"/>
          </p:nvPr>
        </p:nvSpPr>
        <p:spPr>
          <a:xfrm>
            <a:off x="5183188" y="987426"/>
            <a:ext cx="6172200" cy="4873625"/>
          </a:xfrm>
          <a:prstGeom prst="rect">
            <a:avLst/>
          </a:prstGeom>
        </p:spPr>
        <p:txBody>
          <a:bodyPr/>
          <a:lstStyle>
            <a:lvl1pPr marL="0" indent="0">
              <a:buNone/>
              <a:defRPr sz="3200"/>
            </a:lvl1pPr>
            <a:lvl2pPr marL="457209" indent="0">
              <a:buNone/>
              <a:defRPr sz="2800"/>
            </a:lvl2pPr>
            <a:lvl3pPr marL="914418" indent="0">
              <a:buNone/>
              <a:defRPr sz="2400"/>
            </a:lvl3pPr>
            <a:lvl4pPr marL="1371627" indent="0">
              <a:buNone/>
              <a:defRPr sz="2000"/>
            </a:lvl4pPr>
            <a:lvl5pPr marL="1828837" indent="0">
              <a:buNone/>
              <a:defRPr sz="2000"/>
            </a:lvl5pPr>
            <a:lvl6pPr marL="2286046" indent="0">
              <a:buNone/>
              <a:defRPr sz="2000"/>
            </a:lvl6pPr>
            <a:lvl7pPr marL="2743255" indent="0">
              <a:buNone/>
              <a:defRPr sz="2000"/>
            </a:lvl7pPr>
            <a:lvl8pPr marL="3200464" indent="0">
              <a:buNone/>
              <a:defRPr sz="2000"/>
            </a:lvl8pPr>
            <a:lvl9pPr marL="3657673" indent="0">
              <a:buNone/>
              <a:defRPr sz="2000"/>
            </a:lvl9pPr>
          </a:lstStyle>
          <a:p>
            <a:endParaRPr lang="zh-CN" altLang="en-US"/>
          </a:p>
        </p:txBody>
      </p:sp>
      <p:sp>
        <p:nvSpPr>
          <p:cNvPr id="4" name="文本占位符 3">
            <a:extLst>
              <a:ext uri="{FF2B5EF4-FFF2-40B4-BE49-F238E27FC236}">
                <a16:creationId xmlns:a16="http://schemas.microsoft.com/office/drawing/2014/main" id="{E639E01C-AC53-467B-89A7-F85D937E7F2C}"/>
              </a:ext>
            </a:extLst>
          </p:cNvPr>
          <p:cNvSpPr>
            <a:spLocks noGrp="1"/>
          </p:cNvSpPr>
          <p:nvPr>
            <p:ph type="body" sz="half" idx="2"/>
          </p:nvPr>
        </p:nvSpPr>
        <p:spPr>
          <a:xfrm>
            <a:off x="839789" y="2057400"/>
            <a:ext cx="3932237" cy="3811588"/>
          </a:xfrm>
          <a:prstGeom prst="rect">
            <a:avLst/>
          </a:prstGeom>
        </p:spPr>
        <p:txBody>
          <a:bodyPr/>
          <a:lstStyle>
            <a:lvl1pPr marL="0" indent="0">
              <a:buNone/>
              <a:defRPr sz="1600"/>
            </a:lvl1pPr>
            <a:lvl2pPr marL="457209" indent="0">
              <a:buNone/>
              <a:defRPr sz="1400"/>
            </a:lvl2pPr>
            <a:lvl3pPr marL="914418" indent="0">
              <a:buNone/>
              <a:defRPr sz="1200"/>
            </a:lvl3pPr>
            <a:lvl4pPr marL="1371627" indent="0">
              <a:buNone/>
              <a:defRPr sz="1000"/>
            </a:lvl4pPr>
            <a:lvl5pPr marL="1828837" indent="0">
              <a:buNone/>
              <a:defRPr sz="1000"/>
            </a:lvl5pPr>
            <a:lvl6pPr marL="2286046" indent="0">
              <a:buNone/>
              <a:defRPr sz="1000"/>
            </a:lvl6pPr>
            <a:lvl7pPr marL="2743255" indent="0">
              <a:buNone/>
              <a:defRPr sz="1000"/>
            </a:lvl7pPr>
            <a:lvl8pPr marL="3200464" indent="0">
              <a:buNone/>
              <a:defRPr sz="1000"/>
            </a:lvl8pPr>
            <a:lvl9pPr marL="3657673"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50CBE627-2E96-49FD-B611-B79CF7465019}"/>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6" name="页脚占位符 5">
            <a:extLst>
              <a:ext uri="{FF2B5EF4-FFF2-40B4-BE49-F238E27FC236}">
                <a16:creationId xmlns:a16="http://schemas.microsoft.com/office/drawing/2014/main" id="{9253269D-DB73-4126-8E7A-146EE8B0D949}"/>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A676A1C2-06C4-4002-9F98-641DBB92052A}"/>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541751533"/>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E750B2-E9B1-4B6C-8ED3-1C1AEC552969}"/>
              </a:ext>
            </a:extLst>
          </p:cNvPr>
          <p:cNvSpPr>
            <a:spLocks noGrp="1"/>
          </p:cNvSpPr>
          <p:nvPr>
            <p:ph type="title"/>
          </p:nvPr>
        </p:nvSpPr>
        <p:spPr>
          <a:xfrm>
            <a:off x="838200" y="365126"/>
            <a:ext cx="10515600" cy="1325563"/>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C8ABCCF-BCDD-4A2F-8FEF-AFCFEAE66489}"/>
              </a:ext>
            </a:extLst>
          </p:cNvPr>
          <p:cNvSpPr>
            <a:spLocks noGrp="1"/>
          </p:cNvSpPr>
          <p:nvPr>
            <p:ph type="body" orient="vert" idx="1"/>
          </p:nvPr>
        </p:nvSpPr>
        <p:spPr>
          <a:xfrm>
            <a:off x="838200" y="1825625"/>
            <a:ext cx="10515600" cy="43513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27BB488-0861-4236-8847-89DF0962FA28}"/>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5" name="页脚占位符 4">
            <a:extLst>
              <a:ext uri="{FF2B5EF4-FFF2-40B4-BE49-F238E27FC236}">
                <a16:creationId xmlns:a16="http://schemas.microsoft.com/office/drawing/2014/main" id="{ED95081B-4BBB-4D7D-8470-2DAA03EE2CA4}"/>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6FDF814A-523E-4F87-86CE-F0DFC2365E3D}"/>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40455345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1A49281-FD4A-401A-82FF-930B8F225C5D}"/>
              </a:ext>
            </a:extLst>
          </p:cNvPr>
          <p:cNvSpPr>
            <a:spLocks noGrp="1"/>
          </p:cNvSpPr>
          <p:nvPr>
            <p:ph type="title" orient="vert"/>
          </p:nvPr>
        </p:nvSpPr>
        <p:spPr>
          <a:xfrm>
            <a:off x="8724900" y="365125"/>
            <a:ext cx="2628900" cy="5811838"/>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7895BB0C-D828-4D3B-BF3F-B286776A53C8}"/>
              </a:ext>
            </a:extLst>
          </p:cNvPr>
          <p:cNvSpPr>
            <a:spLocks noGrp="1"/>
          </p:cNvSpPr>
          <p:nvPr>
            <p:ph type="body" orient="vert" idx="1"/>
          </p:nvPr>
        </p:nvSpPr>
        <p:spPr>
          <a:xfrm>
            <a:off x="838200" y="365125"/>
            <a:ext cx="7734300" cy="5811838"/>
          </a:xfrm>
          <a:prstGeom prst="rect">
            <a:avLst/>
          </a:prstGeo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AE533D6-E1A6-4C74-8406-985CD7C6343D}"/>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5" name="页脚占位符 4">
            <a:extLst>
              <a:ext uri="{FF2B5EF4-FFF2-40B4-BE49-F238E27FC236}">
                <a16:creationId xmlns:a16="http://schemas.microsoft.com/office/drawing/2014/main" id="{BC9EB3E9-C1ED-4F8C-9184-CD2B0E2F975D}"/>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832B2B0B-3B33-4EC4-9C1F-B4900BA7BE15}"/>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154088584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7" name="矩形 6">
            <a:extLst>
              <a:ext uri="{FF2B5EF4-FFF2-40B4-BE49-F238E27FC236}">
                <a16:creationId xmlns:a16="http://schemas.microsoft.com/office/drawing/2014/main" id="{C6BDF5FA-A199-5595-14EB-77D09A4B5DD2}"/>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8" name="图片 7">
            <a:extLst>
              <a:ext uri="{FF2B5EF4-FFF2-40B4-BE49-F238E27FC236}">
                <a16:creationId xmlns:a16="http://schemas.microsoft.com/office/drawing/2014/main" id="{622AFABD-9805-94BD-8D79-00B13E5A4FCA}"/>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11" name="文本框 10">
            <a:extLst>
              <a:ext uri="{FF2B5EF4-FFF2-40B4-BE49-F238E27FC236}">
                <a16:creationId xmlns:a16="http://schemas.microsoft.com/office/drawing/2014/main" id="{3F2A174C-79BA-85B8-3352-EF9C9A1F6F5C}"/>
              </a:ext>
            </a:extLst>
          </p:cNvPr>
          <p:cNvSpPr txBox="1"/>
          <p:nvPr userDrawn="1"/>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12" name="图片 11">
            <a:extLst>
              <a:ext uri="{FF2B5EF4-FFF2-40B4-BE49-F238E27FC236}">
                <a16:creationId xmlns:a16="http://schemas.microsoft.com/office/drawing/2014/main" id="{66D0EDCF-C758-66B4-FB83-BC1932A9E770}"/>
              </a:ext>
            </a:extLst>
          </p:cNvPr>
          <p:cNvPicPr>
            <a:picLocks noChangeAspect="1"/>
          </p:cNvPicPr>
          <p:nvPr userDrawn="1"/>
        </p:nvPicPr>
        <p:blipFill>
          <a:blip r:embed="rId3" cstate="print">
            <a:extLst>
              <a:ext uri="{BEBA8EAE-BF5A-486C-A8C5-ECC9F3942E4B}">
                <a14:imgProps xmlns:a14="http://schemas.microsoft.com/office/drawing/2010/main">
                  <a14:imgLayer r:embed="rId4">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52782640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a:prstGeom prst="rect">
            <a:avLst/>
          </a:prstGeo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7" name="矩形 6">
            <a:extLst>
              <a:ext uri="{FF2B5EF4-FFF2-40B4-BE49-F238E27FC236}">
                <a16:creationId xmlns:a16="http://schemas.microsoft.com/office/drawing/2014/main" id="{93F891E4-6FAD-F65F-46DD-434201DF955E}"/>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B3647FD3-9A46-FF2A-43A5-69BF8BD76B29}"/>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pic>
        <p:nvPicPr>
          <p:cNvPr id="13" name="图片 12">
            <a:extLst>
              <a:ext uri="{FF2B5EF4-FFF2-40B4-BE49-F238E27FC236}">
                <a16:creationId xmlns:a16="http://schemas.microsoft.com/office/drawing/2014/main" id="{2CDE2019-E132-57B8-ACB7-850146C06B0A}"/>
              </a:ext>
            </a:extLst>
          </p:cNvPr>
          <p:cNvPicPr>
            <a:picLocks noChangeAspect="1"/>
          </p:cNvPicPr>
          <p:nvPr userDrawn="1"/>
        </p:nvPicPr>
        <p:blipFill>
          <a:blip r:embed="rId4">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val="0"/>
              </a:ext>
            </a:extLst>
          </a:blip>
          <a:stretch>
            <a:fillRect/>
          </a:stretch>
        </p:blipFill>
        <p:spPr>
          <a:xfrm>
            <a:off x="9087802" y="4562476"/>
            <a:ext cx="3271251" cy="2326449"/>
          </a:xfrm>
          <a:prstGeom prst="rect">
            <a:avLst/>
          </a:prstGeom>
          <a:ln>
            <a:noFill/>
          </a:ln>
          <a:effectLst>
            <a:outerShdw blurRad="50800" dist="38100" algn="l" rotWithShape="0">
              <a:prstClr val="black">
                <a:alpha val="40000"/>
              </a:prstClr>
            </a:outerShdw>
          </a:effectLst>
        </p:spPr>
      </p:pic>
    </p:spTree>
    <p:extLst>
      <p:ext uri="{BB962C8B-B14F-4D97-AF65-F5344CB8AC3E}">
        <p14:creationId xmlns:p14="http://schemas.microsoft.com/office/powerpoint/2010/main" val="71985059"/>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a:prstGeom prst="rect">
            <a:avLst/>
          </a:prstGeo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7" name="矩形 6">
            <a:extLst>
              <a:ext uri="{FF2B5EF4-FFF2-40B4-BE49-F238E27FC236}">
                <a16:creationId xmlns:a16="http://schemas.microsoft.com/office/drawing/2014/main" id="{93F891E4-6FAD-F65F-46DD-434201DF955E}"/>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B3647FD3-9A46-FF2A-43A5-69BF8BD76B29}"/>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pic>
        <p:nvPicPr>
          <p:cNvPr id="10" name="图片 9">
            <a:extLst>
              <a:ext uri="{FF2B5EF4-FFF2-40B4-BE49-F238E27FC236}">
                <a16:creationId xmlns:a16="http://schemas.microsoft.com/office/drawing/2014/main" id="{9C939C8E-141A-07CC-03F7-844B00FB2FF5}"/>
              </a:ext>
            </a:extLst>
          </p:cNvPr>
          <p:cNvPicPr>
            <a:picLocks noChangeAspect="1"/>
          </p:cNvPicPr>
          <p:nvPr userDrawn="1"/>
        </p:nvPicPr>
        <p:blipFill>
          <a:blip r:embed="rId4">
            <a:extLst>
              <a:ext uri="{BEBA8EAE-BF5A-486C-A8C5-ECC9F3942E4B}">
                <a14:imgProps xmlns:a14="http://schemas.microsoft.com/office/drawing/2010/main">
                  <a14:imgLayer r:embed="rId5">
                    <a14:imgEffect>
                      <a14:sharpenSoften amount="50000"/>
                    </a14:imgEffect>
                  </a14:imgLayer>
                </a14:imgProps>
              </a:ext>
              <a:ext uri="{28A0092B-C50C-407E-A947-70E740481C1C}">
                <a14:useLocalDpi xmlns:a14="http://schemas.microsoft.com/office/drawing/2010/main" val="0"/>
              </a:ext>
            </a:extLst>
          </a:blip>
          <a:stretch>
            <a:fillRect/>
          </a:stretch>
        </p:blipFill>
        <p:spPr>
          <a:xfrm>
            <a:off x="9358505" y="4897314"/>
            <a:ext cx="2973805" cy="1960685"/>
          </a:xfrm>
          <a:prstGeom prst="rect">
            <a:avLst/>
          </a:prstGeom>
        </p:spPr>
      </p:pic>
    </p:spTree>
    <p:extLst>
      <p:ext uri="{BB962C8B-B14F-4D97-AF65-F5344CB8AC3E}">
        <p14:creationId xmlns:p14="http://schemas.microsoft.com/office/powerpoint/2010/main" val="217835616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a:prstGeom prst="rect">
            <a:avLst/>
          </a:prstGeo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7" name="矩形 6">
            <a:extLst>
              <a:ext uri="{FF2B5EF4-FFF2-40B4-BE49-F238E27FC236}">
                <a16:creationId xmlns:a16="http://schemas.microsoft.com/office/drawing/2014/main" id="{93F891E4-6FAD-F65F-46DD-434201DF955E}"/>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B3647FD3-9A46-FF2A-43A5-69BF8BD76B29}"/>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pic>
        <p:nvPicPr>
          <p:cNvPr id="11" name="图片 10">
            <a:extLst>
              <a:ext uri="{FF2B5EF4-FFF2-40B4-BE49-F238E27FC236}">
                <a16:creationId xmlns:a16="http://schemas.microsoft.com/office/drawing/2014/main" id="{6413CD43-EA80-EB3A-9EC9-9056B93EFAB0}"/>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1030241" y="4449366"/>
            <a:ext cx="3724182" cy="2453054"/>
          </a:xfrm>
          <a:prstGeom prst="rect">
            <a:avLst/>
          </a:prstGeom>
        </p:spPr>
      </p:pic>
    </p:spTree>
    <p:extLst>
      <p:ext uri="{BB962C8B-B14F-4D97-AF65-F5344CB8AC3E}">
        <p14:creationId xmlns:p14="http://schemas.microsoft.com/office/powerpoint/2010/main" val="102232322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节标题">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275BD09A-81E7-4AF8-8120-287AD94982BB}"/>
              </a:ext>
            </a:extLst>
          </p:cNvPr>
          <p:cNvSpPr>
            <a:spLocks noGrp="1"/>
          </p:cNvSpPr>
          <p:nvPr>
            <p:ph type="body" idx="1"/>
          </p:nvPr>
        </p:nvSpPr>
        <p:spPr>
          <a:xfrm>
            <a:off x="831850" y="4589464"/>
            <a:ext cx="10515600" cy="1500187"/>
          </a:xfrm>
          <a:prstGeom prst="rect">
            <a:avLst/>
          </a:prstGeom>
        </p:spPr>
        <p:txBody>
          <a:bodyPr/>
          <a:lstStyle>
            <a:lvl1pPr marL="0" indent="0">
              <a:buNone/>
              <a:defRPr sz="2400">
                <a:solidFill>
                  <a:schemeClr val="tx1">
                    <a:tint val="75000"/>
                  </a:schemeClr>
                </a:solidFill>
              </a:defRPr>
            </a:lvl1pPr>
            <a:lvl2pPr marL="457209" indent="0">
              <a:buNone/>
              <a:defRPr sz="2000">
                <a:solidFill>
                  <a:schemeClr val="tx1">
                    <a:tint val="75000"/>
                  </a:schemeClr>
                </a:solidFill>
              </a:defRPr>
            </a:lvl2pPr>
            <a:lvl3pPr marL="914418" indent="0">
              <a:buNone/>
              <a:defRPr sz="1800">
                <a:solidFill>
                  <a:schemeClr val="tx1">
                    <a:tint val="75000"/>
                  </a:schemeClr>
                </a:solidFill>
              </a:defRPr>
            </a:lvl3pPr>
            <a:lvl4pPr marL="1371627" indent="0">
              <a:buNone/>
              <a:defRPr sz="1600">
                <a:solidFill>
                  <a:schemeClr val="tx1">
                    <a:tint val="75000"/>
                  </a:schemeClr>
                </a:solidFill>
              </a:defRPr>
            </a:lvl4pPr>
            <a:lvl5pPr marL="1828837" indent="0">
              <a:buNone/>
              <a:defRPr sz="1600">
                <a:solidFill>
                  <a:schemeClr val="tx1">
                    <a:tint val="75000"/>
                  </a:schemeClr>
                </a:solidFill>
              </a:defRPr>
            </a:lvl5pPr>
            <a:lvl6pPr marL="2286046" indent="0">
              <a:buNone/>
              <a:defRPr sz="1600">
                <a:solidFill>
                  <a:schemeClr val="tx1">
                    <a:tint val="75000"/>
                  </a:schemeClr>
                </a:solidFill>
              </a:defRPr>
            </a:lvl6pPr>
            <a:lvl7pPr marL="2743255" indent="0">
              <a:buNone/>
              <a:defRPr sz="1600">
                <a:solidFill>
                  <a:schemeClr val="tx1">
                    <a:tint val="75000"/>
                  </a:schemeClr>
                </a:solidFill>
              </a:defRPr>
            </a:lvl7pPr>
            <a:lvl8pPr marL="3200464" indent="0">
              <a:buNone/>
              <a:defRPr sz="1600">
                <a:solidFill>
                  <a:schemeClr val="tx1">
                    <a:tint val="75000"/>
                  </a:schemeClr>
                </a:solidFill>
              </a:defRPr>
            </a:lvl8pPr>
            <a:lvl9pPr marL="3657673" indent="0">
              <a:buNone/>
              <a:defRPr sz="1600">
                <a:solidFill>
                  <a:schemeClr val="tx1">
                    <a:tint val="75000"/>
                  </a:schemeClr>
                </a:solidFill>
              </a:defRPr>
            </a:lvl9pPr>
          </a:lstStyle>
          <a:p>
            <a:pPr lvl="0"/>
            <a:r>
              <a:rPr lang="zh-CN" altLang="en-US"/>
              <a:t>单击此处编辑母版文本样式</a:t>
            </a:r>
          </a:p>
        </p:txBody>
      </p:sp>
      <p:sp>
        <p:nvSpPr>
          <p:cNvPr id="7" name="矩形 6">
            <a:extLst>
              <a:ext uri="{FF2B5EF4-FFF2-40B4-BE49-F238E27FC236}">
                <a16:creationId xmlns:a16="http://schemas.microsoft.com/office/drawing/2014/main" id="{93F891E4-6FAD-F65F-46DD-434201DF955E}"/>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9" name="图片 8">
            <a:extLst>
              <a:ext uri="{FF2B5EF4-FFF2-40B4-BE49-F238E27FC236}">
                <a16:creationId xmlns:a16="http://schemas.microsoft.com/office/drawing/2014/main" id="{B3647FD3-9A46-FF2A-43A5-69BF8BD76B29}"/>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pic>
        <p:nvPicPr>
          <p:cNvPr id="10" name="图片 9">
            <a:extLst>
              <a:ext uri="{FF2B5EF4-FFF2-40B4-BE49-F238E27FC236}">
                <a16:creationId xmlns:a16="http://schemas.microsoft.com/office/drawing/2014/main" id="{DA73168C-0C7D-C457-5C83-202E44811429}"/>
              </a:ext>
            </a:extLst>
          </p:cNvPr>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798545" y="4751358"/>
            <a:ext cx="3286190" cy="2164556"/>
          </a:xfrm>
          <a:prstGeom prst="rect">
            <a:avLst/>
          </a:prstGeom>
        </p:spPr>
      </p:pic>
    </p:spTree>
    <p:extLst>
      <p:ext uri="{BB962C8B-B14F-4D97-AF65-F5344CB8AC3E}">
        <p14:creationId xmlns:p14="http://schemas.microsoft.com/office/powerpoint/2010/main" val="59297473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B5E821DA-58FF-57F7-FF93-6FCDA1615136}"/>
              </a:ext>
            </a:extLst>
          </p:cNvPr>
          <p:cNvSpPr/>
          <p:nvPr userDrawn="1"/>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文本框 8">
            <a:extLst>
              <a:ext uri="{FF2B5EF4-FFF2-40B4-BE49-F238E27FC236}">
                <a16:creationId xmlns:a16="http://schemas.microsoft.com/office/drawing/2014/main" id="{0D6FB7F7-5075-07EF-FCC4-1C0DD613F4A8}"/>
              </a:ext>
            </a:extLst>
          </p:cNvPr>
          <p:cNvSpPr txBox="1"/>
          <p:nvPr userDrawn="1"/>
        </p:nvSpPr>
        <p:spPr>
          <a:xfrm>
            <a:off x="2094851"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sp>
        <p:nvSpPr>
          <p:cNvPr id="10" name="文本框 9">
            <a:extLst>
              <a:ext uri="{FF2B5EF4-FFF2-40B4-BE49-F238E27FC236}">
                <a16:creationId xmlns:a16="http://schemas.microsoft.com/office/drawing/2014/main" id="{36A68EE0-76ED-08A4-7E00-DB4396DB50DD}"/>
              </a:ext>
            </a:extLst>
          </p:cNvPr>
          <p:cNvSpPr txBox="1"/>
          <p:nvPr userDrawn="1"/>
        </p:nvSpPr>
        <p:spPr>
          <a:xfrm>
            <a:off x="4538074" y="2713380"/>
            <a:ext cx="5040630" cy="923330"/>
          </a:xfrm>
          <a:prstGeom prst="rect">
            <a:avLst/>
          </a:prstGeom>
          <a:noFill/>
        </p:spPr>
        <p:txBody>
          <a:bodyPr wrap="square" rtlCol="0">
            <a:spAutoFit/>
          </a:bodyPr>
          <a:lstStyle/>
          <a:p>
            <a:r>
              <a:rPr lang="zh-CN" altLang="en-US" sz="5400" dirty="0">
                <a:solidFill>
                  <a:srgbClr val="4D45BB"/>
                </a:solidFill>
                <a:latin typeface="思源黑体 CN Regular" panose="020B0500000000000000" pitchFamily="34" charset="-122"/>
                <a:ea typeface="思源黑体 CN Regular" panose="020B0500000000000000" pitchFamily="34" charset="-122"/>
              </a:rPr>
              <a:t>感谢观看</a:t>
            </a:r>
          </a:p>
        </p:txBody>
      </p:sp>
      <p:sp>
        <p:nvSpPr>
          <p:cNvPr id="11" name="文本框 10">
            <a:extLst>
              <a:ext uri="{FF2B5EF4-FFF2-40B4-BE49-F238E27FC236}">
                <a16:creationId xmlns:a16="http://schemas.microsoft.com/office/drawing/2014/main" id="{B84C6765-2D2F-90EE-91E9-EC8C711A4D25}"/>
              </a:ext>
            </a:extLst>
          </p:cNvPr>
          <p:cNvSpPr txBox="1"/>
          <p:nvPr userDrawn="1"/>
        </p:nvSpPr>
        <p:spPr>
          <a:xfrm>
            <a:off x="8242485" y="5622918"/>
            <a:ext cx="2106930" cy="381964"/>
          </a:xfrm>
          <a:prstGeom prst="rect">
            <a:avLst/>
          </a:prstGeom>
          <a:noFill/>
          <a:ln>
            <a:noFill/>
            <a:prstDash val="sysDot"/>
          </a:ln>
        </p:spPr>
        <p:txBody>
          <a:bodyPr wrap="square" rtlCol="0">
            <a:spAutoFit/>
          </a:bodyPr>
          <a:lstStyle/>
          <a:p>
            <a:pPr>
              <a:lnSpc>
                <a:spcPct val="150000"/>
              </a:lnSpc>
            </a:pPr>
            <a:r>
              <a:rPr lang="en-US" altLang="zh-CN" sz="1400" dirty="0">
                <a:solidFill>
                  <a:srgbClr val="4D45BB"/>
                </a:solidFill>
                <a:latin typeface="思源黑体 CN Light" panose="020B0300000000000000" pitchFamily="34" charset="-122"/>
                <a:ea typeface="思源黑体 CN Light" panose="020B0300000000000000" pitchFamily="34" charset="-122"/>
              </a:rPr>
              <a:t>--- </a:t>
            </a:r>
            <a:r>
              <a:rPr lang="zh-CN" altLang="en-US" sz="1400" dirty="0">
                <a:solidFill>
                  <a:srgbClr val="4D45BB"/>
                </a:solidFill>
                <a:latin typeface="思源黑体 CN Light" panose="020B0300000000000000" pitchFamily="34" charset="-122"/>
                <a:ea typeface="思源黑体 CN Light" panose="020B0300000000000000" pitchFamily="34" charset="-122"/>
              </a:rPr>
              <a:t>汇 报 人 ：黄勖</a:t>
            </a:r>
          </a:p>
        </p:txBody>
      </p:sp>
      <p:sp>
        <p:nvSpPr>
          <p:cNvPr id="12" name="文本框 11">
            <a:extLst>
              <a:ext uri="{FF2B5EF4-FFF2-40B4-BE49-F238E27FC236}">
                <a16:creationId xmlns:a16="http://schemas.microsoft.com/office/drawing/2014/main" id="{D4EB019F-87E0-4437-D610-FC5B49F5209B}"/>
              </a:ext>
            </a:extLst>
          </p:cNvPr>
          <p:cNvSpPr txBox="1"/>
          <p:nvPr userDrawn="1"/>
        </p:nvSpPr>
        <p:spPr>
          <a:xfrm>
            <a:off x="1988402" y="841481"/>
            <a:ext cx="3527979" cy="415819"/>
          </a:xfrm>
          <a:prstGeom prst="rect">
            <a:avLst/>
          </a:prstGeom>
          <a:noFill/>
          <a:ln>
            <a:noFill/>
            <a:prstDash val="sysDot"/>
          </a:ln>
        </p:spPr>
        <p:txBody>
          <a:bodyPr wrap="square" rtlCol="0">
            <a:spAutoFit/>
          </a:bodyPr>
          <a:lstStyle/>
          <a:p>
            <a:pPr>
              <a:lnSpc>
                <a:spcPct val="150000"/>
              </a:lnSpc>
            </a:pPr>
            <a:r>
              <a:rPr lang="en-US" altLang="zh-CN" sz="1600" dirty="0">
                <a:solidFill>
                  <a:srgbClr val="4D45BB"/>
                </a:solidFill>
                <a:latin typeface="Segoe UI Emoji" panose="020B0502040204020203" pitchFamily="34" charset="0"/>
                <a:ea typeface="Segoe UI Emoji" panose="020B0502040204020203" pitchFamily="34" charset="0"/>
              </a:rPr>
              <a:t>ABOUT</a:t>
            </a:r>
            <a:endParaRPr lang="zh-CN" altLang="en-US" sz="1600" dirty="0">
              <a:solidFill>
                <a:srgbClr val="4D45BB"/>
              </a:solidFill>
              <a:latin typeface="Segoe UI Emoji" panose="020B0502040204020203" pitchFamily="34" charset="0"/>
              <a:ea typeface="思源黑体 CN Light" panose="020B0300000000000000" pitchFamily="34" charset="-122"/>
            </a:endParaRPr>
          </a:p>
        </p:txBody>
      </p:sp>
      <p:sp>
        <p:nvSpPr>
          <p:cNvPr id="13" name="文本框 12">
            <a:extLst>
              <a:ext uri="{FF2B5EF4-FFF2-40B4-BE49-F238E27FC236}">
                <a16:creationId xmlns:a16="http://schemas.microsoft.com/office/drawing/2014/main" id="{BAA2819D-D620-5C1F-A41D-C7DDA625B94C}"/>
              </a:ext>
            </a:extLst>
          </p:cNvPr>
          <p:cNvSpPr txBox="1"/>
          <p:nvPr userDrawn="1"/>
        </p:nvSpPr>
        <p:spPr>
          <a:xfrm>
            <a:off x="3656381" y="3963565"/>
            <a:ext cx="4740780" cy="456215"/>
          </a:xfrm>
          <a:prstGeom prst="rect">
            <a:avLst/>
          </a:prstGeom>
          <a:noFill/>
          <a:ln>
            <a:noFill/>
            <a:prstDash val="sysDot"/>
          </a:ln>
        </p:spPr>
        <p:txBody>
          <a:bodyPr wrap="square" rtlCol="0">
            <a:spAutoFit/>
          </a:bodyPr>
          <a:lstStyle/>
          <a:p>
            <a:pPr algn="ctr">
              <a:lnSpc>
                <a:spcPct val="150000"/>
              </a:lnSpc>
            </a:pPr>
            <a:r>
              <a:rPr lang="en-US" altLang="zh-CN" dirty="0">
                <a:solidFill>
                  <a:srgbClr val="4D45BB"/>
                </a:solidFill>
                <a:latin typeface="Segoe UI Semilight" panose="020B0402040204020203" pitchFamily="34" charset="0"/>
                <a:ea typeface="Segoe UI Emoji" panose="020B0502040204020203" pitchFamily="34" charset="0"/>
                <a:cs typeface="Segoe UI Semilight" panose="020B0402040204020203" pitchFamily="34" charset="0"/>
              </a:rPr>
              <a:t>THANKS       FOR        WATCHING</a:t>
            </a:r>
            <a:endParaRPr lang="zh-CN" altLang="en-US" dirty="0">
              <a:solidFill>
                <a:srgbClr val="4D45BB"/>
              </a:solidFill>
              <a:latin typeface="Segoe UI Semilight" panose="020B0402040204020203" pitchFamily="34" charset="0"/>
              <a:ea typeface="思源黑体 CN Light" panose="020B0300000000000000" pitchFamily="34" charset="-122"/>
              <a:cs typeface="Segoe UI Semilight" panose="020B0402040204020203" pitchFamily="34" charset="0"/>
            </a:endParaRPr>
          </a:p>
        </p:txBody>
      </p:sp>
      <p:pic>
        <p:nvPicPr>
          <p:cNvPr id="14" name="图片 13">
            <a:extLst>
              <a:ext uri="{FF2B5EF4-FFF2-40B4-BE49-F238E27FC236}">
                <a16:creationId xmlns:a16="http://schemas.microsoft.com/office/drawing/2014/main" id="{1424286D-E8B6-509C-7A71-7FFF40043911}"/>
              </a:ext>
            </a:extLst>
          </p:cNvPr>
          <p:cNvPicPr>
            <a:picLocks noChangeAspect="1"/>
          </p:cNvPicPr>
          <p:nvPr userDrawn="1"/>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Tree>
    <p:extLst>
      <p:ext uri="{BB962C8B-B14F-4D97-AF65-F5344CB8AC3E}">
        <p14:creationId xmlns:p14="http://schemas.microsoft.com/office/powerpoint/2010/main" val="3736656388"/>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146FD29-564C-4ACC-9BD2-A0F664401C41}"/>
              </a:ext>
            </a:extLst>
          </p:cNvPr>
          <p:cNvSpPr>
            <a:spLocks noGrp="1"/>
          </p:cNvSpPr>
          <p:nvPr>
            <p:ph type="title"/>
          </p:nvPr>
        </p:nvSpPr>
        <p:spPr>
          <a:xfrm>
            <a:off x="839788" y="365126"/>
            <a:ext cx="10515600" cy="1325563"/>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571E23E-6707-48CE-90F1-C10F87A837BD}"/>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AAA19BF2-5C3D-4444-A7F6-48CE77192819}"/>
              </a:ext>
            </a:extLst>
          </p:cNvPr>
          <p:cNvSpPr>
            <a:spLocks noGrp="1"/>
          </p:cNvSpPr>
          <p:nvPr>
            <p:ph sz="half" idx="2"/>
          </p:nvPr>
        </p:nvSpPr>
        <p:spPr>
          <a:xfrm>
            <a:off x="839788" y="2505075"/>
            <a:ext cx="5157787"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C786C7DD-501C-4362-A320-C38B016D943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9" indent="0">
              <a:buNone/>
              <a:defRPr sz="2000" b="1"/>
            </a:lvl2pPr>
            <a:lvl3pPr marL="914418" indent="0">
              <a:buNone/>
              <a:defRPr sz="1800" b="1"/>
            </a:lvl3pPr>
            <a:lvl4pPr marL="1371627" indent="0">
              <a:buNone/>
              <a:defRPr sz="1600" b="1"/>
            </a:lvl4pPr>
            <a:lvl5pPr marL="1828837" indent="0">
              <a:buNone/>
              <a:defRPr sz="1600" b="1"/>
            </a:lvl5pPr>
            <a:lvl6pPr marL="2286046" indent="0">
              <a:buNone/>
              <a:defRPr sz="1600" b="1"/>
            </a:lvl6pPr>
            <a:lvl7pPr marL="2743255" indent="0">
              <a:buNone/>
              <a:defRPr sz="1600" b="1"/>
            </a:lvl7pPr>
            <a:lvl8pPr marL="3200464" indent="0">
              <a:buNone/>
              <a:defRPr sz="1600" b="1"/>
            </a:lvl8pPr>
            <a:lvl9pPr marL="3657673"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97EC10FF-9A80-46D8-85F5-292F5BEF1609}"/>
              </a:ext>
            </a:extLst>
          </p:cNvPr>
          <p:cNvSpPr>
            <a:spLocks noGrp="1"/>
          </p:cNvSpPr>
          <p:nvPr>
            <p:ph sz="quarter" idx="4"/>
          </p:nvPr>
        </p:nvSpPr>
        <p:spPr>
          <a:xfrm>
            <a:off x="6172200" y="2505075"/>
            <a:ext cx="5183188" cy="3684588"/>
          </a:xfrm>
          <a:prstGeom prst="rect">
            <a:avLst/>
          </a:prstGeo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14185C3-372D-4072-BEB9-C8900001490B}"/>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8" name="页脚占位符 7">
            <a:extLst>
              <a:ext uri="{FF2B5EF4-FFF2-40B4-BE49-F238E27FC236}">
                <a16:creationId xmlns:a16="http://schemas.microsoft.com/office/drawing/2014/main" id="{E543A591-9431-4DB9-A052-B78298E8605F}"/>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3CA635BA-617E-4B38-A835-BB43BAEC3059}"/>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307040328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03833-00E9-4825-8870-25A1293C9FEC}"/>
              </a:ext>
            </a:extLst>
          </p:cNvPr>
          <p:cNvSpPr>
            <a:spLocks noGrp="1"/>
          </p:cNvSpPr>
          <p:nvPr>
            <p:ph type="title"/>
          </p:nvPr>
        </p:nvSpPr>
        <p:spPr>
          <a:xfrm>
            <a:off x="838200" y="365126"/>
            <a:ext cx="10515600" cy="1325563"/>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EF89F72-76CA-44F1-A3C7-1E6A2FE30D3C}"/>
              </a:ext>
            </a:extLst>
          </p:cNvPr>
          <p:cNvSpPr>
            <a:spLocks noGrp="1"/>
          </p:cNvSpPr>
          <p:nvPr>
            <p:ph type="dt" sz="half" idx="10"/>
          </p:nvPr>
        </p:nvSpPr>
        <p:spPr>
          <a:xfrm>
            <a:off x="838200" y="6356351"/>
            <a:ext cx="2743200" cy="365125"/>
          </a:xfrm>
          <a:prstGeom prst="rect">
            <a:avLst/>
          </a:prstGeom>
        </p:spPr>
        <p:txBody>
          <a:bodyPr/>
          <a:lstStyle/>
          <a:p>
            <a:fld id="{34F75002-4F30-4928-8D05-794B3B332E7C}" type="datetimeFigureOut">
              <a:rPr lang="zh-CN" altLang="en-US" smtClean="0"/>
              <a:t>2023/6/14</a:t>
            </a:fld>
            <a:endParaRPr lang="zh-CN" altLang="en-US"/>
          </a:p>
        </p:txBody>
      </p:sp>
      <p:sp>
        <p:nvSpPr>
          <p:cNvPr id="4" name="页脚占位符 3">
            <a:extLst>
              <a:ext uri="{FF2B5EF4-FFF2-40B4-BE49-F238E27FC236}">
                <a16:creationId xmlns:a16="http://schemas.microsoft.com/office/drawing/2014/main" id="{A21287F4-A909-4808-9EFE-DBEE8269B442}"/>
              </a:ext>
            </a:extLst>
          </p:cNvPr>
          <p:cNvSpPr>
            <a:spLocks noGrp="1"/>
          </p:cNvSpPr>
          <p:nvPr>
            <p:ph type="ftr" sz="quarter" idx="11"/>
          </p:nvPr>
        </p:nvSpPr>
        <p:spPr>
          <a:xfrm>
            <a:off x="4038600" y="6356351"/>
            <a:ext cx="4114800" cy="365125"/>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47D29DA4-08CC-4B71-B122-BAE76E57F4AD}"/>
              </a:ext>
            </a:extLst>
          </p:cNvPr>
          <p:cNvSpPr>
            <a:spLocks noGrp="1"/>
          </p:cNvSpPr>
          <p:nvPr>
            <p:ph type="sldNum" sz="quarter" idx="12"/>
          </p:nvPr>
        </p:nvSpPr>
        <p:spPr>
          <a:xfrm>
            <a:off x="8610600" y="6356351"/>
            <a:ext cx="2743200" cy="365125"/>
          </a:xfrm>
          <a:prstGeom prst="rect">
            <a:avLst/>
          </a:prstGeom>
        </p:spPr>
        <p:txBody>
          <a:bodyPr/>
          <a:lstStyle/>
          <a:p>
            <a:fld id="{C8D2995F-1E89-4541-874A-3B46CF42E59B}" type="slidenum">
              <a:rPr lang="zh-CN" altLang="en-US" smtClean="0"/>
              <a:t>‹#›</a:t>
            </a:fld>
            <a:endParaRPr lang="zh-CN" altLang="en-US"/>
          </a:p>
        </p:txBody>
      </p:sp>
    </p:spTree>
    <p:extLst>
      <p:ext uri="{BB962C8B-B14F-4D97-AF65-F5344CB8AC3E}">
        <p14:creationId xmlns:p14="http://schemas.microsoft.com/office/powerpoint/2010/main" val="86144389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BF9"/>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63703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0" r:id="rId4"/>
    <p:sldLayoutId id="2147483661" r:id="rId5"/>
    <p:sldLayoutId id="2147483662"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txStyles>
    <p:titleStyle>
      <a:lvl1pPr algn="l" defTabSz="914418"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5" indent="-228605" algn="l" defTabSz="914418"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14" indent="-228605" algn="l" defTabSz="914418"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23" indent="-228605" algn="l" defTabSz="914418"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32"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41"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50"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5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69"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78" indent="-228605" algn="l" defTabSz="914418"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18" rtl="0" eaLnBrk="1" latinLnBrk="0" hangingPunct="1">
        <a:defRPr sz="1800" kern="1200">
          <a:solidFill>
            <a:schemeClr val="tx1"/>
          </a:solidFill>
          <a:latin typeface="+mn-lt"/>
          <a:ea typeface="+mn-ea"/>
          <a:cs typeface="+mn-cs"/>
        </a:defRPr>
      </a:lvl1pPr>
      <a:lvl2pPr marL="457209" algn="l" defTabSz="914418" rtl="0" eaLnBrk="1" latinLnBrk="0" hangingPunct="1">
        <a:defRPr sz="1800" kern="1200">
          <a:solidFill>
            <a:schemeClr val="tx1"/>
          </a:solidFill>
          <a:latin typeface="+mn-lt"/>
          <a:ea typeface="+mn-ea"/>
          <a:cs typeface="+mn-cs"/>
        </a:defRPr>
      </a:lvl2pPr>
      <a:lvl3pPr marL="914418" algn="l" defTabSz="914418" rtl="0" eaLnBrk="1" latinLnBrk="0" hangingPunct="1">
        <a:defRPr sz="1800" kern="1200">
          <a:solidFill>
            <a:schemeClr val="tx1"/>
          </a:solidFill>
          <a:latin typeface="+mn-lt"/>
          <a:ea typeface="+mn-ea"/>
          <a:cs typeface="+mn-cs"/>
        </a:defRPr>
      </a:lvl3pPr>
      <a:lvl4pPr marL="1371627" algn="l" defTabSz="914418" rtl="0" eaLnBrk="1" latinLnBrk="0" hangingPunct="1">
        <a:defRPr sz="1800" kern="1200">
          <a:solidFill>
            <a:schemeClr val="tx1"/>
          </a:solidFill>
          <a:latin typeface="+mn-lt"/>
          <a:ea typeface="+mn-ea"/>
          <a:cs typeface="+mn-cs"/>
        </a:defRPr>
      </a:lvl4pPr>
      <a:lvl5pPr marL="1828837" algn="l" defTabSz="914418" rtl="0" eaLnBrk="1" latinLnBrk="0" hangingPunct="1">
        <a:defRPr sz="1800" kern="1200">
          <a:solidFill>
            <a:schemeClr val="tx1"/>
          </a:solidFill>
          <a:latin typeface="+mn-lt"/>
          <a:ea typeface="+mn-ea"/>
          <a:cs typeface="+mn-cs"/>
        </a:defRPr>
      </a:lvl5pPr>
      <a:lvl6pPr marL="2286046" algn="l" defTabSz="914418" rtl="0" eaLnBrk="1" latinLnBrk="0" hangingPunct="1">
        <a:defRPr sz="1800" kern="1200">
          <a:solidFill>
            <a:schemeClr val="tx1"/>
          </a:solidFill>
          <a:latin typeface="+mn-lt"/>
          <a:ea typeface="+mn-ea"/>
          <a:cs typeface="+mn-cs"/>
        </a:defRPr>
      </a:lvl6pPr>
      <a:lvl7pPr marL="2743255" algn="l" defTabSz="914418" rtl="0" eaLnBrk="1" latinLnBrk="0" hangingPunct="1">
        <a:defRPr sz="1800" kern="1200">
          <a:solidFill>
            <a:schemeClr val="tx1"/>
          </a:solidFill>
          <a:latin typeface="+mn-lt"/>
          <a:ea typeface="+mn-ea"/>
          <a:cs typeface="+mn-cs"/>
        </a:defRPr>
      </a:lvl7pPr>
      <a:lvl8pPr marL="3200464" algn="l" defTabSz="914418" rtl="0" eaLnBrk="1" latinLnBrk="0" hangingPunct="1">
        <a:defRPr sz="1800" kern="1200">
          <a:solidFill>
            <a:schemeClr val="tx1"/>
          </a:solidFill>
          <a:latin typeface="+mn-lt"/>
          <a:ea typeface="+mn-ea"/>
          <a:cs typeface="+mn-cs"/>
        </a:defRPr>
      </a:lvl8pPr>
      <a:lvl9pPr marL="3657673" algn="l" defTabSz="914418"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6" Type="http://schemas.microsoft.com/office/2007/relationships/hdphoto" Target="../media/hdphoto4.wdp"/><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6" Type="http://schemas.microsoft.com/office/2007/relationships/hdphoto" Target="../media/hdphoto5.wdp"/><Relationship Id="rId5" Type="http://schemas.openxmlformats.org/officeDocument/2006/relationships/image" Target="../media/image13.png"/><Relationship Id="rId4" Type="http://schemas.openxmlformats.org/officeDocument/2006/relationships/image" Target="../media/image12.png"/></Relationships>
</file>

<file path=ppt/slides/_rels/slide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414D0C8-4AAF-F140-54A1-F4A5CD4F35E2}"/>
              </a:ext>
            </a:extLst>
          </p:cNvPr>
          <p:cNvSpPr txBox="1"/>
          <p:nvPr/>
        </p:nvSpPr>
        <p:spPr>
          <a:xfrm>
            <a:off x="2996584" y="1793227"/>
            <a:ext cx="6899222" cy="1598836"/>
          </a:xfrm>
          <a:prstGeom prst="rect">
            <a:avLst/>
          </a:prstGeom>
          <a:noFill/>
        </p:spPr>
        <p:txBody>
          <a:bodyPr wrap="square" rtlCol="0">
            <a:spAutoFit/>
          </a:bodyPr>
          <a:lstStyle/>
          <a:p>
            <a:pPr algn="r">
              <a:lnSpc>
                <a:spcPct val="120000"/>
              </a:lnSpc>
            </a:pPr>
            <a:r>
              <a:rPr lang="zh-CN" altLang="en-US" sz="4800" dirty="0">
                <a:solidFill>
                  <a:srgbClr val="4D45BB"/>
                </a:solidFill>
                <a:latin typeface="思源黑体 CN Medium" panose="020B0600000000000000" pitchFamily="34" charset="-122"/>
                <a:ea typeface="思源黑体 CN Medium" panose="020B0600000000000000" pitchFamily="34" charset="-122"/>
              </a:rPr>
              <a:t>计算机组成原理课程作业</a:t>
            </a:r>
            <a:endParaRPr lang="en-US" altLang="zh-CN" sz="4800" dirty="0">
              <a:solidFill>
                <a:srgbClr val="4D45BB"/>
              </a:solidFill>
              <a:latin typeface="思源黑体 CN Medium" panose="020B0600000000000000" pitchFamily="34" charset="-122"/>
              <a:ea typeface="思源黑体 CN Medium" panose="020B0600000000000000" pitchFamily="34" charset="-122"/>
            </a:endParaRPr>
          </a:p>
          <a:p>
            <a:pPr algn="r">
              <a:lnSpc>
                <a:spcPct val="120000"/>
              </a:lnSpc>
            </a:pPr>
            <a:r>
              <a:rPr lang="en-US" altLang="zh-CN" sz="3600" dirty="0">
                <a:solidFill>
                  <a:srgbClr val="4D45BB"/>
                </a:solidFill>
                <a:latin typeface="思源黑体 CN Regular" panose="020B0500000000000000" pitchFamily="34" charset="-122"/>
                <a:ea typeface="思源黑体 CN Regular" panose="020B0500000000000000" pitchFamily="34" charset="-122"/>
              </a:rPr>
              <a:t>——</a:t>
            </a:r>
            <a:r>
              <a:rPr lang="zh-CN" altLang="en-US" sz="3600" dirty="0">
                <a:solidFill>
                  <a:srgbClr val="4D45BB"/>
                </a:solidFill>
                <a:latin typeface="思源黑体 CN Regular" panose="020B0500000000000000" pitchFamily="34" charset="-122"/>
                <a:ea typeface="思源黑体 CN Regular" panose="020B0500000000000000" pitchFamily="34" charset="-122"/>
              </a:rPr>
              <a:t>第九次</a:t>
            </a:r>
          </a:p>
        </p:txBody>
      </p:sp>
    </p:spTree>
    <p:extLst>
      <p:ext uri="{BB962C8B-B14F-4D97-AF65-F5344CB8AC3E}">
        <p14:creationId xmlns:p14="http://schemas.microsoft.com/office/powerpoint/2010/main" val="2160377624"/>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9.3</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3970318"/>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计算机中断系统中使用屏蔽技术有什么好处？</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中断屏蔽技术可以动态调整处理优先级，从而使低优先级的中断也可以中断高优先级的中断服务程序，使中断处理更加灵活。如果不使用中断屏蔽技术，处理优先级和响应优先级相同。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(10)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计算机中断响应后</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如何调出中断服务程序？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200" dirty="0">
                <a:solidFill>
                  <a:srgbClr val="000000"/>
                </a:solidFill>
                <a:effectLst/>
                <a:latin typeface="微软雅黑" panose="020B0503020204020204" pitchFamily="34"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通过硬件或软件方法查找中断源，清除当前中断请求</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将对应的中断服务程序人口地址送人程序计数器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PC,</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完成中断识别后即可正式执行中断服务程序。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(11)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方式传送数据前</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应该先进行哪些操作？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初始化</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将内存地址、数据块长度、数据传输方向等</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传输参数通过系统总线经</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DMAC</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的</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接口传输给</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DMAC,</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此时</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控制器是总线的从设备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接收</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传输过来的</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参数。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启动设备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通过系统总线向设备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接口发送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读、写命令以及相关参数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这里的参数也包括设备地址、传输块大小、传输方向等</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也就是传统的启动设备的过程。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其他进程运行</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完成以上工作后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将当前进程主动挂起</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通过进程调度转去执行其他进程</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以充分利用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资源。</a:t>
            </a:r>
            <a:endPar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比较中断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的异同点。</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8353B2FC-CC02-AB3B-300E-E7166226366C}"/>
              </a:ext>
            </a:extLst>
          </p:cNvPr>
          <p:cNvPicPr>
            <a:picLocks noChangeAspect="1"/>
          </p:cNvPicPr>
          <p:nvPr/>
        </p:nvPicPr>
        <p:blipFill>
          <a:blip r:embed="rId4"/>
          <a:stretch>
            <a:fillRect/>
          </a:stretch>
        </p:blipFill>
        <p:spPr>
          <a:xfrm>
            <a:off x="4394132" y="4426561"/>
            <a:ext cx="5274310" cy="2498725"/>
          </a:xfrm>
          <a:prstGeom prst="rect">
            <a:avLst/>
          </a:prstGeom>
        </p:spPr>
      </p:pic>
    </p:spTree>
    <p:extLst>
      <p:ext uri="{BB962C8B-B14F-4D97-AF65-F5344CB8AC3E}">
        <p14:creationId xmlns:p14="http://schemas.microsoft.com/office/powerpoint/2010/main" val="238565414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9.4</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923330"/>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9.4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是与</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连接的</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个设备</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在硬件排队线路中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它们的优先级是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A&gt; B&gt;</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t>
            </a:r>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C&gt;CPU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为改变中断处理的次序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它们的中断屏蔽字如表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9.5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所示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设</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表示允许中断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表示中断屏蔽</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。请按图</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9.36</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所示的时间轴给出的设备中新请求时刻</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画出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执行程序的轨迹</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中断服务程序的时长为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20us)</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6" name="图片 5">
            <a:extLst>
              <a:ext uri="{FF2B5EF4-FFF2-40B4-BE49-F238E27FC236}">
                <a16:creationId xmlns:a16="http://schemas.microsoft.com/office/drawing/2014/main" id="{CA15D632-EAC6-02E9-53A0-55E60D55A95D}"/>
              </a:ext>
            </a:extLst>
          </p:cNvPr>
          <p:cNvPicPr>
            <a:picLocks noChangeAspect="1"/>
          </p:cNvPicPr>
          <p:nvPr/>
        </p:nvPicPr>
        <p:blipFill>
          <a:blip r:embed="rId4"/>
          <a:stretch>
            <a:fillRect/>
          </a:stretch>
        </p:blipFill>
        <p:spPr>
          <a:xfrm>
            <a:off x="1099212" y="2961498"/>
            <a:ext cx="4879402" cy="1897972"/>
          </a:xfrm>
          <a:prstGeom prst="rect">
            <a:avLst/>
          </a:prstGeom>
        </p:spPr>
      </p:pic>
      <p:pic>
        <p:nvPicPr>
          <p:cNvPr id="7" name="图片 6">
            <a:extLst>
              <a:ext uri="{FF2B5EF4-FFF2-40B4-BE49-F238E27FC236}">
                <a16:creationId xmlns:a16="http://schemas.microsoft.com/office/drawing/2014/main" id="{C1420AF1-6278-6F73-A2D9-FBED19AADFE0}"/>
              </a:ext>
            </a:extLst>
          </p:cNvPr>
          <p:cNvPicPr>
            <a:picLocks noChangeAspect="1"/>
          </p:cNvPicPr>
          <p:nvPr/>
        </p:nvPicPr>
        <p:blipFill>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5981523" y="2565070"/>
            <a:ext cx="5949464" cy="3099460"/>
          </a:xfrm>
          <a:prstGeom prst="rect">
            <a:avLst/>
          </a:prstGeom>
        </p:spPr>
      </p:pic>
    </p:spTree>
    <p:extLst>
      <p:ext uri="{BB962C8B-B14F-4D97-AF65-F5344CB8AC3E}">
        <p14:creationId xmlns:p14="http://schemas.microsoft.com/office/powerpoint/2010/main" val="225772050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9.5</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1477328"/>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设某计算机有</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级中断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:L0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L1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L2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L3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。其中断响应优先次序为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L0&gt; L1 &gt;L2&gt;L3,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现在要求将中断处理次序改为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L 1→L3→L0→L2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。请回答下列问题。</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9.6</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所示的中断屏蔽字该如何设置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0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表示允许中断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表示中断屏蔽</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？请将答案填入表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9.6</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a:t>
            </a:r>
            <a:endPar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若这</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级中断同时都发出中断请求</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按更改后的次序画出进入各级中断处理程序的过程示图。</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4" name="图片 3">
            <a:extLst>
              <a:ext uri="{FF2B5EF4-FFF2-40B4-BE49-F238E27FC236}">
                <a16:creationId xmlns:a16="http://schemas.microsoft.com/office/drawing/2014/main" id="{4D311D9B-2423-5B7B-6FF1-6F32C9D3A239}"/>
              </a:ext>
            </a:extLst>
          </p:cNvPr>
          <p:cNvPicPr>
            <a:picLocks noChangeAspect="1"/>
          </p:cNvPicPr>
          <p:nvPr/>
        </p:nvPicPr>
        <p:blipFill>
          <a:blip r:embed="rId4"/>
          <a:stretch>
            <a:fillRect/>
          </a:stretch>
        </p:blipFill>
        <p:spPr>
          <a:xfrm>
            <a:off x="934055" y="2684685"/>
            <a:ext cx="4956243" cy="2604909"/>
          </a:xfrm>
          <a:prstGeom prst="rect">
            <a:avLst/>
          </a:prstGeom>
        </p:spPr>
      </p:pic>
      <p:pic>
        <p:nvPicPr>
          <p:cNvPr id="8" name="图片 7">
            <a:extLst>
              <a:ext uri="{FF2B5EF4-FFF2-40B4-BE49-F238E27FC236}">
                <a16:creationId xmlns:a16="http://schemas.microsoft.com/office/drawing/2014/main" id="{AAF23EC0-133B-0A9F-177A-B838FDD7D80B}"/>
              </a:ext>
            </a:extLst>
          </p:cNvPr>
          <p:cNvPicPr>
            <a:picLocks noChangeAspect="1"/>
          </p:cNvPicPr>
          <p:nvPr/>
        </p:nvPicPr>
        <p:blipFill>
          <a:blip r:embed="rId5">
            <a:clrChange>
              <a:clrFrom>
                <a:srgbClr val="FFFFFF"/>
              </a:clrFrom>
              <a:clrTo>
                <a:srgbClr val="FFFFFF">
                  <a:alpha val="0"/>
                </a:srgbClr>
              </a:clrTo>
            </a:clrChange>
            <a:extLst>
              <a:ext uri="{BEBA8EAE-BF5A-486C-A8C5-ECC9F3942E4B}">
                <a14:imgProps xmlns:a14="http://schemas.microsoft.com/office/drawing/2010/main">
                  <a14:imgLayer r:embed="rId6">
                    <a14:imgEffect>
                      <a14:brightnessContrast bright="20000" contrast="-40000"/>
                    </a14:imgEffect>
                  </a14:imgLayer>
                </a14:imgProps>
              </a:ext>
            </a:extLst>
          </a:blip>
          <a:stretch>
            <a:fillRect/>
          </a:stretch>
        </p:blipFill>
        <p:spPr>
          <a:xfrm>
            <a:off x="6158511" y="2839654"/>
            <a:ext cx="5633253" cy="3109883"/>
          </a:xfrm>
          <a:prstGeom prst="rect">
            <a:avLst/>
          </a:prstGeom>
        </p:spPr>
      </p:pic>
    </p:spTree>
    <p:extLst>
      <p:ext uri="{BB962C8B-B14F-4D97-AF65-F5344CB8AC3E}">
        <p14:creationId xmlns:p14="http://schemas.microsoft.com/office/powerpoint/2010/main" val="240404466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9.6</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2554545"/>
          </a:xfrm>
          <a:prstGeom prst="rect">
            <a:avLst/>
          </a:prstGeom>
          <a:noFill/>
          <a:ln>
            <a:noFill/>
            <a:prstDash val="sysDot"/>
          </a:ln>
        </p:spPr>
        <p:txBody>
          <a:bodyPr wrap="square" rtlCol="0">
            <a:spAutoFit/>
          </a:bodyPr>
          <a:lstStyle/>
          <a:p>
            <a:pPr algn="just"/>
            <a:r>
              <a:rPr lang="en-US" altLang="zh-CN" sz="2000" b="1" kern="100" dirty="0">
                <a:effectLst/>
                <a:latin typeface="华文中宋" panose="02010600040101010101" pitchFamily="2" charset="-122"/>
                <a:ea typeface="等线" panose="02010600030101010101" pitchFamily="2" charset="-122"/>
                <a:cs typeface="Times New Roman" panose="02020603050405020304" pitchFamily="18" charset="0"/>
              </a:rPr>
              <a:t>9.6</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某计算机的</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主频为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500MHz,</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与之连接的外部设备的最大数据传输速率为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20KB/ s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外部设备接口中有一个</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16</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位的数据缓冲器</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相应的中断服务程序执行时间为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500</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个时钟周期</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通过计算分析该设备是否可采用中断 </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I/O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方式。若该设备的最大数据传输速率为</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2MB/s ,</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该设备是否可采用中断</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方式</a:t>
            </a:r>
            <a:r>
              <a:rPr lang="en-US" altLang="zh-CN" sz="2000" b="1"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外部设备的最大数据传输速率为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20KB/s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，缓冲区为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2B,</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每次中断传输</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2B</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，因此每秒产生的中断数为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20KB/2B=10000</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次。每次的执行时间为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500</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个时钟周期，则中断占</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时间的比率为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500x10000/(500*10^6)=1%</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，对</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的影响不大，可以采用中断方式。若最大数据传输速率为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2MB/s,</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则每秒产生的中断数为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2MB/2B=10^6</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次，</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占用率为</a:t>
            </a:r>
            <a:r>
              <a:rPr lang="en-US"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500x1000000/(500x10^6)=100%</a:t>
            </a:r>
            <a:r>
              <a:rPr lang="zh-CN" altLang="zh-CN" sz="2000" kern="100" dirty="0">
                <a:effectLst/>
                <a:latin typeface="等线" panose="02010600030101010101" pitchFamily="2" charset="-122"/>
                <a:ea typeface="华文中宋" panose="02010600040101010101" pitchFamily="2" charset="-122"/>
                <a:cs typeface="Times New Roman" panose="02020603050405020304" pitchFamily="18" charset="0"/>
              </a:rPr>
              <a:t>，不宜采用中断方式。</a:t>
            </a:r>
            <a:endParaRPr lang="zh-CN" altLang="zh-CN" sz="20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32546373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9.8</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4247317"/>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9.8</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假定计算机的主频为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500MHz, CPI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。现有设备</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和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它们的数据传输速率分别为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2MB/ s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40MB/ s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对应</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接口中各有一个</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32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位数据缓冲寄存器。请回答下列问题并给出计算过程。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采用定时查询</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每次输入输出都至少执行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条指令。设备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最多间隔多长时间査询一次才能不丢失数据？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用于设备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输入输出的时间占</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总时间的百分比至少是多少？</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在中断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方式下</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若每次中断响应和中断处理的总时钟周期数至少为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400,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能否采用中断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方式？为什么？</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采用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每次</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传送的数据块大小为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1000B,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用于</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预处理和后处理的总时钟周期数为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500,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用于设备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输入输出的时间占</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总时间的百分比最多是多少？</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(1)A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设备每隔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4B/2MB=2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就会产生新数据，为保证数据不丢失，每隔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必须查询一次，所以每秒的查询次数至少是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1s/2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s=5*10^5</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；每秒</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用于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设备输入输出的时间至少为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5x10^5x10x4=2x10^7</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个时钟周期，占整个</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时间的百分比至少是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2x10^7/500MHz=4%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中断响应和中断处理的时间为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400x(1/500MHz)=0.8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，而</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设备每隔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4B/40MB=0.1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s&lt;0.8</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μ</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s</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设备不适合采用中断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方式。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方式中，只有预处理和后处理需要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处理，</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设备每秒</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传输次数为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40MB/ 1000B=40000</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用于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B</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设备输人输出的时间为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40000*500=2*10^7</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个时钟周期，占</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总时间的百分比最多为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2*10^7/500MHz=4%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55707789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6A5F585B-310D-4851-AB9E-975D369C9BC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文本框 1">
            <a:extLst>
              <a:ext uri="{FF2B5EF4-FFF2-40B4-BE49-F238E27FC236}">
                <a16:creationId xmlns:a16="http://schemas.microsoft.com/office/drawing/2014/main" id="{33B214AE-5627-47FE-91F4-A6C16C1A4D30}"/>
              </a:ext>
            </a:extLst>
          </p:cNvPr>
          <p:cNvSpPr txBox="1"/>
          <p:nvPr/>
        </p:nvSpPr>
        <p:spPr>
          <a:xfrm>
            <a:off x="2094851" y="1257300"/>
            <a:ext cx="7863840" cy="4343400"/>
          </a:xfrm>
          <a:prstGeom prst="rect">
            <a:avLst/>
          </a:prstGeom>
          <a:noFill/>
          <a:ln w="60325" cap="rnd" cmpd="sng">
            <a:solidFill>
              <a:schemeClr val="bg1">
                <a:lumMod val="85000"/>
              </a:schemeClr>
            </a:solidFill>
            <a:prstDash val="solid"/>
            <a:round/>
          </a:ln>
          <a:effectLst>
            <a:glow>
              <a:schemeClr val="bg2">
                <a:lumMod val="90000"/>
                <a:alpha val="99000"/>
              </a:schemeClr>
            </a:glow>
          </a:effectLst>
        </p:spPr>
        <p:txBody>
          <a:bodyPr wrap="square" rtlCol="0">
            <a:spAutoFit/>
          </a:bodyPr>
          <a:lstStyle/>
          <a:p>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4538074" y="2713380"/>
            <a:ext cx="5040630" cy="923330"/>
          </a:xfrm>
          <a:prstGeom prst="rect">
            <a:avLst/>
          </a:prstGeom>
          <a:noFill/>
        </p:spPr>
        <p:txBody>
          <a:bodyPr wrap="square" rtlCol="0">
            <a:spAutoFit/>
          </a:bodyPr>
          <a:lstStyle/>
          <a:p>
            <a:r>
              <a:rPr lang="zh-CN" altLang="en-US" sz="5400" dirty="0">
                <a:solidFill>
                  <a:srgbClr val="4D45BB"/>
                </a:solidFill>
                <a:latin typeface="思源黑体 CN Regular" panose="020B0500000000000000" pitchFamily="34" charset="-122"/>
                <a:ea typeface="思源黑体 CN Regular" panose="020B0500000000000000" pitchFamily="34" charset="-122"/>
              </a:rPr>
              <a:t>感谢观看</a:t>
            </a:r>
          </a:p>
        </p:txBody>
      </p:sp>
      <p:sp>
        <p:nvSpPr>
          <p:cNvPr id="4" name="文本框 3">
            <a:extLst>
              <a:ext uri="{FF2B5EF4-FFF2-40B4-BE49-F238E27FC236}">
                <a16:creationId xmlns:a16="http://schemas.microsoft.com/office/drawing/2014/main" id="{46E93691-C8E2-457F-B071-495E5346D7F8}"/>
              </a:ext>
            </a:extLst>
          </p:cNvPr>
          <p:cNvSpPr txBox="1"/>
          <p:nvPr/>
        </p:nvSpPr>
        <p:spPr>
          <a:xfrm>
            <a:off x="8242485" y="5622918"/>
            <a:ext cx="2106930" cy="381964"/>
          </a:xfrm>
          <a:prstGeom prst="rect">
            <a:avLst/>
          </a:prstGeom>
          <a:noFill/>
          <a:ln>
            <a:noFill/>
            <a:prstDash val="sysDot"/>
          </a:ln>
        </p:spPr>
        <p:txBody>
          <a:bodyPr wrap="square" rtlCol="0">
            <a:spAutoFit/>
          </a:bodyPr>
          <a:lstStyle/>
          <a:p>
            <a:pPr>
              <a:lnSpc>
                <a:spcPct val="150000"/>
              </a:lnSpc>
            </a:pPr>
            <a:r>
              <a:rPr lang="en-US" altLang="zh-CN" sz="1400" dirty="0">
                <a:solidFill>
                  <a:srgbClr val="4D45BB"/>
                </a:solidFill>
                <a:latin typeface="思源黑体 CN Light" panose="020B0300000000000000" pitchFamily="34" charset="-122"/>
                <a:ea typeface="思源黑体 CN Light" panose="020B0300000000000000" pitchFamily="34" charset="-122"/>
              </a:rPr>
              <a:t>--- </a:t>
            </a:r>
            <a:r>
              <a:rPr lang="zh-CN" altLang="en-US" sz="1400" dirty="0">
                <a:solidFill>
                  <a:srgbClr val="4D45BB"/>
                </a:solidFill>
                <a:latin typeface="思源黑体 CN Light" panose="020B0300000000000000" pitchFamily="34" charset="-122"/>
                <a:ea typeface="思源黑体 CN Light" panose="020B0300000000000000" pitchFamily="34" charset="-122"/>
              </a:rPr>
              <a:t>汇 报 人 ：黄勖</a:t>
            </a:r>
          </a:p>
        </p:txBody>
      </p:sp>
      <p:sp>
        <p:nvSpPr>
          <p:cNvPr id="10" name="文本框 9">
            <a:extLst>
              <a:ext uri="{FF2B5EF4-FFF2-40B4-BE49-F238E27FC236}">
                <a16:creationId xmlns:a16="http://schemas.microsoft.com/office/drawing/2014/main" id="{C211596C-9014-44D0-BDA8-7CB775E1FAA8}"/>
              </a:ext>
            </a:extLst>
          </p:cNvPr>
          <p:cNvSpPr txBox="1"/>
          <p:nvPr/>
        </p:nvSpPr>
        <p:spPr>
          <a:xfrm>
            <a:off x="1988402" y="841481"/>
            <a:ext cx="3527979" cy="415819"/>
          </a:xfrm>
          <a:prstGeom prst="rect">
            <a:avLst/>
          </a:prstGeom>
          <a:noFill/>
          <a:ln>
            <a:noFill/>
            <a:prstDash val="sysDot"/>
          </a:ln>
        </p:spPr>
        <p:txBody>
          <a:bodyPr wrap="square" rtlCol="0">
            <a:spAutoFit/>
          </a:bodyPr>
          <a:lstStyle/>
          <a:p>
            <a:pPr>
              <a:lnSpc>
                <a:spcPct val="150000"/>
              </a:lnSpc>
            </a:pPr>
            <a:r>
              <a:rPr lang="en-US" altLang="zh-CN" sz="1600" dirty="0">
                <a:solidFill>
                  <a:srgbClr val="4D45BB"/>
                </a:solidFill>
                <a:latin typeface="Segoe UI Emoji" panose="020B0502040204020203" pitchFamily="34" charset="0"/>
                <a:ea typeface="Segoe UI Emoji" panose="020B0502040204020203" pitchFamily="34" charset="0"/>
              </a:rPr>
              <a:t>ABOUT</a:t>
            </a:r>
            <a:endParaRPr lang="zh-CN" altLang="en-US" sz="1600" dirty="0">
              <a:solidFill>
                <a:srgbClr val="4D45BB"/>
              </a:solidFill>
              <a:latin typeface="Segoe UI Emoji" panose="020B0502040204020203" pitchFamily="34" charset="0"/>
              <a:ea typeface="思源黑体 CN Light" panose="020B0300000000000000" pitchFamily="34" charset="-122"/>
            </a:endParaRPr>
          </a:p>
        </p:txBody>
      </p:sp>
      <p:sp>
        <p:nvSpPr>
          <p:cNvPr id="12" name="文本框 11">
            <a:extLst>
              <a:ext uri="{FF2B5EF4-FFF2-40B4-BE49-F238E27FC236}">
                <a16:creationId xmlns:a16="http://schemas.microsoft.com/office/drawing/2014/main" id="{0825FD0E-03B0-4CBA-B8E1-FBD3294EFEDF}"/>
              </a:ext>
            </a:extLst>
          </p:cNvPr>
          <p:cNvSpPr txBox="1"/>
          <p:nvPr/>
        </p:nvSpPr>
        <p:spPr>
          <a:xfrm>
            <a:off x="3656381" y="3963565"/>
            <a:ext cx="4740780" cy="456215"/>
          </a:xfrm>
          <a:prstGeom prst="rect">
            <a:avLst/>
          </a:prstGeom>
          <a:noFill/>
          <a:ln>
            <a:noFill/>
            <a:prstDash val="sysDot"/>
          </a:ln>
        </p:spPr>
        <p:txBody>
          <a:bodyPr wrap="square" rtlCol="0">
            <a:spAutoFit/>
          </a:bodyPr>
          <a:lstStyle/>
          <a:p>
            <a:pPr algn="ctr">
              <a:lnSpc>
                <a:spcPct val="150000"/>
              </a:lnSpc>
            </a:pPr>
            <a:r>
              <a:rPr lang="en-US" altLang="zh-CN" dirty="0">
                <a:solidFill>
                  <a:srgbClr val="4D45BB"/>
                </a:solidFill>
                <a:latin typeface="Segoe UI Semilight" panose="020B0402040204020203" pitchFamily="34" charset="0"/>
                <a:ea typeface="Segoe UI Emoji" panose="020B0502040204020203" pitchFamily="34" charset="0"/>
                <a:cs typeface="Segoe UI Semilight" panose="020B0402040204020203" pitchFamily="34" charset="0"/>
              </a:rPr>
              <a:t>THANKS       FOR        WATCHING</a:t>
            </a:r>
            <a:endParaRPr lang="zh-CN" altLang="en-US" dirty="0">
              <a:solidFill>
                <a:srgbClr val="4D45BB"/>
              </a:solidFill>
              <a:latin typeface="Segoe UI Semilight" panose="020B0402040204020203" pitchFamily="34" charset="0"/>
              <a:ea typeface="思源黑体 CN Light" panose="020B0300000000000000" pitchFamily="34" charset="-122"/>
              <a:cs typeface="Segoe UI Semilight" panose="020B0402040204020203" pitchFamily="34" charset="0"/>
            </a:endParaRPr>
          </a:p>
        </p:txBody>
      </p:sp>
      <p:pic>
        <p:nvPicPr>
          <p:cNvPr id="14" name="图片 13">
            <a:extLst>
              <a:ext uri="{FF2B5EF4-FFF2-40B4-BE49-F238E27FC236}">
                <a16:creationId xmlns:a16="http://schemas.microsoft.com/office/drawing/2014/main" id="{CEEF32DA-AB4D-4573-887B-10C1FD3E4773}"/>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Tree>
    <p:extLst>
      <p:ext uri="{BB962C8B-B14F-4D97-AF65-F5344CB8AC3E}">
        <p14:creationId xmlns:p14="http://schemas.microsoft.com/office/powerpoint/2010/main" val="3513476681"/>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763571" y="389455"/>
            <a:ext cx="8154186" cy="3139321"/>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(1)[2012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］下列选项中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总线的数据线上传输的信息包括</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Ⅰ. 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接口中的命令字</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Ⅱ.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接口中的状态字</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中断类型号</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Ⅱ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      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Ⅲ     </a:t>
            </a:r>
            <a:r>
              <a:rPr lang="en-US" altLang="zh-CN" sz="1800" b="1" kern="100" dirty="0" err="1">
                <a:effectLst/>
                <a:latin typeface="等线" panose="02010600030101010101" pitchFamily="2" charset="-122"/>
                <a:ea typeface="华文中宋" panose="02010600040101010101" pitchFamily="2" charset="-122"/>
                <a:cs typeface="Times New Roman" panose="02020603050405020304" pitchFamily="18" charset="0"/>
              </a:rPr>
              <a:t>D.Ⅰ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Ⅲ</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数据线上可以传输设备控制命令和状态信息以及数据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(2)[2014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］下列有关</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接口的叙述中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错误是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状态端口和控制端口可以合用同一寄存器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B.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接口中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可访问的寄存器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称为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．采用独立编址方式时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端口地址和主存地址可能相同</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．采用统一编址方式时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不能用访存指令访问</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采用统一编址方式外部设备地址和内存地址统一编址</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属于同一地址空间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可以通过访存指令访问到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端口</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72115478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763571" y="389455"/>
            <a:ext cx="8154186" cy="3693319"/>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(3)[2017]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指令实现的数据传送通常发生在</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设备和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端口之间</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．通用寄存器和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设备之间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端口之间</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．通用寄存器和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端口之间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在执行</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指令时，使用数据总线在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寄存器和</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端口间交换数据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tabLst>
                <a:tab pos="2861945" algn="l"/>
              </a:tabLst>
            </a:pPr>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(4)[2009</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］下列选项中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能引起外部中断的事件是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．键盘输入</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．除数为零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．浮点运算下溢</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．访存故障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外部中断是指由外部设备向</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发出的中断请求。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(5)[2010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］单级中断系统中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中断服务程序内部的执行顺序是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A</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保护现场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Ⅱ.</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开中断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关中断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Ⅳ</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．保存断点</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Ⅴ.</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中断事件处理</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Ⅵ</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．恢复现场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Ⅶ</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．中断返回</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err="1">
                <a:effectLst/>
                <a:latin typeface="华文中宋" panose="02010600040101010101" pitchFamily="2" charset="-122"/>
                <a:ea typeface="等线" panose="02010600030101010101" pitchFamily="2" charset="-122"/>
                <a:cs typeface="Times New Roman" panose="02020603050405020304" pitchFamily="18" charset="0"/>
              </a:rPr>
              <a:t>A.Ⅰ→Ⅴ→Ⅵ→Ⅱ→Ⅶ</a:t>
            </a:r>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B. </a:t>
            </a:r>
            <a:r>
              <a:rPr lang="en-US" altLang="zh-CN" sz="1800" b="1" kern="100" dirty="0" err="1">
                <a:effectLst/>
                <a:latin typeface="华文中宋" panose="02010600040101010101" pitchFamily="2" charset="-122"/>
                <a:ea typeface="等线" panose="02010600030101010101" pitchFamily="2" charset="-122"/>
                <a:cs typeface="Times New Roman" panose="02020603050405020304" pitchFamily="18" charset="0"/>
              </a:rPr>
              <a:t>Ⅲ→Ⅰ→Ⅴ→Ⅶ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 Ⅲ→ </a:t>
            </a:r>
            <a:r>
              <a:rPr lang="en-US" altLang="zh-CN" sz="1800" b="1" kern="100" dirty="0" err="1">
                <a:effectLst/>
                <a:latin typeface="华文中宋" panose="02010600040101010101" pitchFamily="2" charset="-122"/>
                <a:ea typeface="等线" panose="02010600030101010101" pitchFamily="2" charset="-122"/>
                <a:cs typeface="Times New Roman" panose="02020603050405020304" pitchFamily="18" charset="0"/>
              </a:rPr>
              <a:t>Ⅳ→Ⅴ→Ⅵ→Ⅶ</a:t>
            </a:r>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D. </a:t>
            </a:r>
            <a:r>
              <a:rPr lang="en-US" altLang="zh-CN" sz="1800" b="1" kern="100" dirty="0" err="1">
                <a:effectLst/>
                <a:latin typeface="华文中宋" panose="02010600040101010101" pitchFamily="2" charset="-122"/>
                <a:ea typeface="等线" panose="02010600030101010101" pitchFamily="2" charset="-122"/>
                <a:cs typeface="Times New Roman" panose="02020603050405020304" pitchFamily="18" charset="0"/>
              </a:rPr>
              <a:t>Ⅳ→Ⅰ→Ⅴ→Ⅵ→Ⅶ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注意是单级中断系统的中断服务程序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3485619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763571" y="389455"/>
            <a:ext cx="8154186" cy="3970318"/>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(6)[2012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］响应外部中断的过程中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中断隐指令完成的操作</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除保护断点外</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还包括</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关中断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Ⅱ.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保存通用寄有器的内容</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形成中断服务程序入口地址并送入</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PC</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Ⅰ</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Ⅱ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Ⅰ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      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仅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Ⅱ</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     </a:t>
            </a:r>
            <a:r>
              <a:rPr lang="en-US" altLang="zh-CN" sz="1800" b="1" kern="100" dirty="0" err="1">
                <a:effectLst/>
                <a:latin typeface="等线" panose="02010600030101010101" pitchFamily="2" charset="-122"/>
                <a:ea typeface="华文中宋" panose="02010600040101010101" pitchFamily="2" charset="-122"/>
                <a:cs typeface="Times New Roman" panose="02020603050405020304" pitchFamily="18" charset="0"/>
              </a:rPr>
              <a:t>D.Ⅰ</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Ⅱ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Ⅲ</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(7)[2017</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］下列关于多重中断系统的叙述中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错误的是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在一条指令执行结束时响应中断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．中断处理期间</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处于关中断状态</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．中断请求的产生与当前指令的执行无关</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通过采样中断请求信号检测中断请求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(8)[2015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］在采用中断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方式控制打印输出的情况下</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和打印控制接口中的</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端口之间交换的信息不可能是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．打印字符</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．主存地址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．设备状态 </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．控制命令</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模式下，</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和打印机直接交换数据和控制信息，不涉及主存地址。</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145082436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181742" y="310988"/>
            <a:ext cx="9247265" cy="4524315"/>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(9)[2018</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］下列关于外部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中断的叙述中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正确的是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C</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．中断控制器按所接收中断请求的先后次序进行中断优先级排队</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B.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响应中断时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通过执行中断隐指令完成对通用寄存器的保护</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C.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只有在处于中断允许状态时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才能响应外部设备的中断请求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．有中断请求时</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立即暂停执行当前指令</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转去执中断服务程序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分析</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不是按照先后次序进行优先级排队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是有固定的响应优先级的</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B:</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对通用寄存器的保护是在保护现场阶段完成的</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 D:</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只有在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开中断使才会响应中断请求。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(10)[2013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］下列关于中断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方式和</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方式比较的叙述中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错误的是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方式请求的是</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处理时间</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方式请求的是总线使用权</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B</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．中断响应发生在一条指令执行结束后</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响应发生在一个总线事务完成后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C</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方式下数据传送通过软件完成</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方式下数据传送由硬件完成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D</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方式适用于所有外部设备</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DMA</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方式仅适用于高速外部设备</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中断控制方式只有在设备数据准备时间长于它的额外开销时才有优势。</a:t>
            </a:r>
            <a:endPar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en-US" altLang="zh-CN" kern="100" dirty="0">
                <a:latin typeface="等线" panose="02010600030101010101" pitchFamily="2" charset="-122"/>
                <a:ea typeface="华文中宋" panose="02010600040101010101" pitchFamily="2" charset="-122"/>
                <a:cs typeface="Times New Roman" panose="02020603050405020304" pitchFamily="18" charset="0"/>
              </a:rPr>
              <a:t>	</a:t>
            </a:r>
            <a:r>
              <a:rPr lang="en-US" altLang="zh-CN" sz="1800" kern="100" dirty="0" err="1">
                <a:effectLst/>
                <a:latin typeface="等线" panose="02010600030101010101" pitchFamily="2" charset="-122"/>
                <a:ea typeface="华文中宋" panose="02010600040101010101" pitchFamily="2" charset="-122"/>
                <a:cs typeface="Times New Roman" panose="02020603050405020304" pitchFamily="18" charset="0"/>
              </a:rPr>
              <a:t>NVMeSSD</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等高速设备适用的是程序查询方式。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40325518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F2FB4A10-8E33-4127-9FAE-AC1B8B2B0BBC}"/>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5" name="图片 4">
            <a:extLst>
              <a:ext uri="{FF2B5EF4-FFF2-40B4-BE49-F238E27FC236}">
                <a16:creationId xmlns:a16="http://schemas.microsoft.com/office/drawing/2014/main" id="{855AB381-9B47-4792-9C5F-1FC4903CEEE8}"/>
              </a:ext>
            </a:extLst>
          </p:cNvPr>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12192000" cy="6858000"/>
          </a:xfrm>
          <a:prstGeom prst="rect">
            <a:avLst/>
          </a:prstGeom>
          <a:noFill/>
        </p:spPr>
      </p:pic>
      <p:sp>
        <p:nvSpPr>
          <p:cNvPr id="3" name="文本框 2">
            <a:extLst>
              <a:ext uri="{FF2B5EF4-FFF2-40B4-BE49-F238E27FC236}">
                <a16:creationId xmlns:a16="http://schemas.microsoft.com/office/drawing/2014/main" id="{30DE103C-A879-4432-AECC-EDB0C3EA2BDB}"/>
              </a:ext>
            </a:extLst>
          </p:cNvPr>
          <p:cNvSpPr txBox="1"/>
          <p:nvPr/>
        </p:nvSpPr>
        <p:spPr>
          <a:xfrm>
            <a:off x="1427749" y="5423289"/>
            <a:ext cx="1700462" cy="922647"/>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9.2</a:t>
            </a:r>
          </a:p>
        </p:txBody>
      </p:sp>
      <p:sp>
        <p:nvSpPr>
          <p:cNvPr id="6" name="文本框 5">
            <a:extLst>
              <a:ext uri="{FF2B5EF4-FFF2-40B4-BE49-F238E27FC236}">
                <a16:creationId xmlns:a16="http://schemas.microsoft.com/office/drawing/2014/main" id="{A85CF909-FA63-4E58-AE8B-7AB1353AF382}"/>
              </a:ext>
            </a:extLst>
          </p:cNvPr>
          <p:cNvSpPr txBox="1"/>
          <p:nvPr/>
        </p:nvSpPr>
        <p:spPr>
          <a:xfrm>
            <a:off x="181742" y="310988"/>
            <a:ext cx="9247265" cy="3139321"/>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(11)[2010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］假定一台计算机的显示存储器用</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DRAM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芯片实现</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若要求显示分辨率为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1600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像素</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×1200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像素</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颜色深度为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24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位</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帧频为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85Hz,</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显存总带宽的</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50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％用来刷新屏幕</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则需要的显存总带宽至少约为</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A.245Mbit/ s  B.979Mbit/ s   C.1958Mbit/ s  D.7834Mbit/ s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1600*1200*24bit*85Hz/0.5=7834Mbps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(12)[2015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］若磁盘转速为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7200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转</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分钟</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平均寻道时间为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8ms,</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每个磁道包含</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1000</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个扇区</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则访问一个扇区的平均存取时间大约是</a:t>
            </a:r>
            <a:r>
              <a:rPr lang="en-US" altLang="zh-CN" sz="1800" b="1" kern="100" dirty="0">
                <a:solidFill>
                  <a:srgbClr val="FF0000"/>
                </a:solidFill>
                <a:effectLst/>
                <a:latin typeface="等线" panose="02010600030101010101" pitchFamily="2" charset="-122"/>
                <a:ea typeface="华文中宋" panose="02010600040101010101" pitchFamily="2" charset="-122"/>
                <a:cs typeface="Times New Roman" panose="02020603050405020304" pitchFamily="18" charset="0"/>
              </a:rPr>
              <a:t>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 A.8.1ms  B.12.2ms C.16.3ms D.20.5ms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存取时间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寻道时间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延迟时间</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传输时间。存取一个扇区的平均延迟时间为旋转半周的时间，即为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(60/7200)/2=4.17ms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，传输时间为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(60/7200)/1000=0.01ms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，因此访问一个扇区的平均存取时间为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4.17+0.01+8=12.18ms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，保留一位小数则为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12.2ms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7" name="文本框 6">
            <a:extLst>
              <a:ext uri="{FF2B5EF4-FFF2-40B4-BE49-F238E27FC236}">
                <a16:creationId xmlns:a16="http://schemas.microsoft.com/office/drawing/2014/main" id="{7BAD1FCB-6415-479A-B5A6-F81FF0C51820}"/>
              </a:ext>
            </a:extLst>
          </p:cNvPr>
          <p:cNvSpPr txBox="1"/>
          <p:nvPr/>
        </p:nvSpPr>
        <p:spPr>
          <a:xfrm>
            <a:off x="4203544" y="5974240"/>
            <a:ext cx="3784912" cy="381964"/>
          </a:xfrm>
          <a:prstGeom prst="rect">
            <a:avLst/>
          </a:prstGeom>
          <a:noFill/>
          <a:ln>
            <a:noFill/>
            <a:prstDash val="sysDot"/>
          </a:ln>
        </p:spPr>
        <p:txBody>
          <a:bodyPr wrap="square" rtlCol="0">
            <a:spAutoFit/>
          </a:bodyPr>
          <a:lstStyle/>
          <a:p>
            <a:pPr>
              <a:lnSpc>
                <a:spcPct val="150000"/>
              </a:lnSpc>
            </a:pPr>
            <a:r>
              <a:rPr lang="zh-CN" altLang="en-US" sz="1400" dirty="0">
                <a:solidFill>
                  <a:schemeClr val="bg1">
                    <a:lumMod val="95000"/>
                  </a:schemeClr>
                </a:solidFill>
                <a:latin typeface="思源黑体 CN ExtraLight" panose="020B0200000000000000" pitchFamily="34" charset="-122"/>
                <a:ea typeface="思源黑体 CN ExtraLight" panose="020B0200000000000000" pitchFamily="34" charset="-122"/>
              </a:rPr>
              <a:t>插入一段文本插入</a:t>
            </a:r>
            <a:endParaRPr lang="en-US" altLang="zh-CN" sz="1400" dirty="0">
              <a:solidFill>
                <a:schemeClr val="bg1">
                  <a:lumMod val="95000"/>
                </a:schemeClr>
              </a:solidFill>
              <a:latin typeface="思源黑体 CN ExtraLight" panose="020B0200000000000000" pitchFamily="34" charset="-122"/>
              <a:ea typeface="思源黑体 CN ExtraLight" panose="020B0200000000000000" pitchFamily="34" charset="-122"/>
            </a:endParaRPr>
          </a:p>
        </p:txBody>
      </p:sp>
      <p:pic>
        <p:nvPicPr>
          <p:cNvPr id="9" name="图片 8">
            <a:extLst>
              <a:ext uri="{FF2B5EF4-FFF2-40B4-BE49-F238E27FC236}">
                <a16:creationId xmlns:a16="http://schemas.microsoft.com/office/drawing/2014/main" id="{BC1C2FA2-7F4A-435D-BADA-24725B852043}"/>
              </a:ext>
            </a:extLst>
          </p:cNvPr>
          <p:cNvPicPr>
            <a:picLocks noChangeAspect="1"/>
          </p:cNvPicPr>
          <p:nvPr/>
        </p:nvPicPr>
        <p:blipFill>
          <a:blip r:embed="rId4" cstate="print">
            <a:extLst>
              <a:ext uri="{BEBA8EAE-BF5A-486C-A8C5-ECC9F3942E4B}">
                <a14:imgProps xmlns:a14="http://schemas.microsoft.com/office/drawing/2010/main">
                  <a14:imgLayer r:embed="rId5">
                    <a14:imgEffect>
                      <a14:saturation sat="300000"/>
                    </a14:imgEffect>
                  </a14:imgLayer>
                </a14:imgProps>
              </a:ext>
              <a:ext uri="{28A0092B-C50C-407E-A947-70E740481C1C}">
                <a14:useLocalDpi xmlns:a14="http://schemas.microsoft.com/office/drawing/2010/main"/>
              </a:ext>
            </a:extLst>
          </a:blip>
          <a:stretch>
            <a:fillRect/>
          </a:stretch>
        </p:blipFill>
        <p:spPr>
          <a:xfrm>
            <a:off x="10260992" y="414546"/>
            <a:ext cx="1488965" cy="413601"/>
          </a:xfrm>
          <a:prstGeom prst="rect">
            <a:avLst/>
          </a:prstGeom>
        </p:spPr>
      </p:pic>
    </p:spTree>
    <p:extLst>
      <p:ext uri="{BB962C8B-B14F-4D97-AF65-F5344CB8AC3E}">
        <p14:creationId xmlns:p14="http://schemas.microsoft.com/office/powerpoint/2010/main" val="386798635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9.3</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375064" y="1075201"/>
            <a:ext cx="9816935" cy="5632311"/>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9.3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简要回答下列问题。</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(1)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与外部设备之间如何连接？</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通常</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与外部设备之间通过总线连接，外部设备通过接口连接在总线上，接口实现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与外部设备的连接和信息的交换。</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(2)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与外部设备信息交换的控制方式有哪些？它们各有什么特点？</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:(1)</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程序查询控制方式</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接口设计简单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但是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与外部设备只能串行工作</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会浪费大量时间进行查询和等待</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系统效率较低。</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程序中断控制方式</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启动外部设备后不再查询外部设备状态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而是将当前进程放入等待队列并转去执行其他进程</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当外部设备准备好后主动向</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发送中断请求。这种方式辅助开销远大于实际数据传输的</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开销</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传输效率低下。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直接存储器访问方式</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(DMA)</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该方式由硬件临时代替</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控制总线</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控制设备和内存之间进行直接的数据交换</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信息传送不再经过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寄存器中转。它不但具有程序中断控制方式的优点</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即在设备准备阶段</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与外部设备能并行工作；还有效消除了数据实际传输过程中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的寄存器中转开销</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大大提高了传输这率和</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利用率。</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通道方式</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通道拥有独立的通道指令系统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可以通过执行诵道程序来完成</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指定的</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任务。当通道执行完相应通道程序后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会发出中断请求表示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管理结束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响应中断请求</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执行相应的中断处理程序进行处理。</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外围处理机方式</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外围处理机方式是通道方式的进一步发展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通常用于大中型计算机系统中。由于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PPU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基本上独立于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工作</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其结构更接近一般处理机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甚至就是一般的通用微小型计算机。它可以实现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处理器功能</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还可以完成码制变换、格式处理及数据块检错、纠错等操作。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889169712"/>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9.3</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545414" y="1075201"/>
            <a:ext cx="10938625" cy="3139321"/>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什么是程序査询</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方式？简要说明其工作原理。</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程序控制方式是指输入输出完全依靠</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执行程序实现</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当</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要与设备进行数据交换时</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首先设置接口命令寄存器启动设备；设备准备的过程中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通过读取接口中的状态寄存器査询设备是否已就绪</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根据查询结果决定下一步操作究竟是进行数据传送还是等待。这种控制方式的接口设计简单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但是</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与外部设备只能串行工作</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会浪费大量的时间进行查询和等待</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系统效率较低。程序控制方式多见于早期单任务操作系统中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现代计算机在操作系统启动引导至多任务操作系统之前也采用这种方法与设备交互。</a:t>
            </a:r>
            <a:endPar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(4)</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比较单级中断和多重中断处理流程的异同点。</a:t>
            </a:r>
            <a:endPar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200" dirty="0">
                <a:solidFill>
                  <a:srgbClr val="000000"/>
                </a:solidFill>
                <a:effectLst/>
                <a:latin typeface="微软雅黑" panose="020B0503020204020204" pitchFamily="34"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二者都可以有多个中断源，但单级中断的中断服务程序不可被其他中断源再次中断，所以中断服务程序全程为关中断状态；多重中断的中断服务程序保护现场的内容包括中断屏蔽字，并且保护现场后立即开中断，方便中断嵌套。</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pic>
        <p:nvPicPr>
          <p:cNvPr id="2" name="图片 1">
            <a:extLst>
              <a:ext uri="{FF2B5EF4-FFF2-40B4-BE49-F238E27FC236}">
                <a16:creationId xmlns:a16="http://schemas.microsoft.com/office/drawing/2014/main" id="{6DBFF3A7-8677-5614-AAF0-4C960415053B}"/>
              </a:ext>
            </a:extLst>
          </p:cNvPr>
          <p:cNvPicPr>
            <a:picLocks noChangeAspect="1"/>
          </p:cNvPicPr>
          <p:nvPr/>
        </p:nvPicPr>
        <p:blipFill>
          <a:blip r:embed="rId4"/>
          <a:stretch>
            <a:fillRect/>
          </a:stretch>
        </p:blipFill>
        <p:spPr>
          <a:xfrm>
            <a:off x="4924826" y="3679412"/>
            <a:ext cx="3720409" cy="3216622"/>
          </a:xfrm>
          <a:prstGeom prst="rect">
            <a:avLst/>
          </a:prstGeom>
        </p:spPr>
      </p:pic>
    </p:spTree>
    <p:extLst>
      <p:ext uri="{BB962C8B-B14F-4D97-AF65-F5344CB8AC3E}">
        <p14:creationId xmlns:p14="http://schemas.microsoft.com/office/powerpoint/2010/main" val="932320810"/>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a:extLst>
              <a:ext uri="{FF2B5EF4-FFF2-40B4-BE49-F238E27FC236}">
                <a16:creationId xmlns:a16="http://schemas.microsoft.com/office/drawing/2014/main" id="{F08DFFA8-086D-49FD-8F94-494221655633}"/>
              </a:ext>
            </a:extLst>
          </p:cNvPr>
          <p:cNvSpPr/>
          <p:nvPr/>
        </p:nvSpPr>
        <p:spPr>
          <a:xfrm>
            <a:off x="0" y="0"/>
            <a:ext cx="12192000" cy="6888926"/>
          </a:xfrm>
          <a:prstGeom prst="rect">
            <a:avLst/>
          </a:prstGeom>
          <a:solidFill>
            <a:srgbClr val="FFF7E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 name="文本框 2">
            <a:extLst>
              <a:ext uri="{FF2B5EF4-FFF2-40B4-BE49-F238E27FC236}">
                <a16:creationId xmlns:a16="http://schemas.microsoft.com/office/drawing/2014/main" id="{D14D1BE5-786E-459C-8496-4093F0861908}"/>
              </a:ext>
            </a:extLst>
          </p:cNvPr>
          <p:cNvSpPr txBox="1"/>
          <p:nvPr/>
        </p:nvSpPr>
        <p:spPr>
          <a:xfrm>
            <a:off x="354730" y="119609"/>
            <a:ext cx="1488965" cy="923330"/>
          </a:xfrm>
          <a:prstGeom prst="rect">
            <a:avLst/>
          </a:prstGeom>
          <a:noFill/>
        </p:spPr>
        <p:txBody>
          <a:bodyPr wrap="square" rtlCol="0">
            <a:spAutoFit/>
          </a:bodyPr>
          <a:lstStyle/>
          <a:p>
            <a:r>
              <a:rPr lang="en-US" altLang="zh-CN" sz="5400" dirty="0">
                <a:solidFill>
                  <a:srgbClr val="4D45BB"/>
                </a:solidFill>
                <a:latin typeface="思源黑体 CN Regular" panose="020B0500000000000000" pitchFamily="34" charset="-122"/>
                <a:ea typeface="思源黑体 CN Regular" panose="020B0500000000000000" pitchFamily="34" charset="-122"/>
              </a:rPr>
              <a:t>9.3</a:t>
            </a:r>
            <a:endParaRPr lang="zh-CN" altLang="en-US" sz="5400" dirty="0">
              <a:solidFill>
                <a:srgbClr val="4D45BB"/>
              </a:solidFill>
              <a:latin typeface="思源黑体 CN Regular" panose="020B0500000000000000" pitchFamily="34" charset="-122"/>
              <a:ea typeface="思源黑体 CN Regular" panose="020B0500000000000000" pitchFamily="34" charset="-122"/>
            </a:endParaRPr>
          </a:p>
        </p:txBody>
      </p:sp>
      <p:pic>
        <p:nvPicPr>
          <p:cNvPr id="29" name="图片 28">
            <a:extLst>
              <a:ext uri="{FF2B5EF4-FFF2-40B4-BE49-F238E27FC236}">
                <a16:creationId xmlns:a16="http://schemas.microsoft.com/office/drawing/2014/main" id="{0639AD72-45E8-42D4-8FE3-D3C48BAD7130}"/>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00000"/>
                    </a14:imgEffect>
                  </a14:imgLayer>
                </a14:imgProps>
              </a:ext>
              <a:ext uri="{28A0092B-C50C-407E-A947-70E740481C1C}">
                <a14:useLocalDpi xmlns:a14="http://schemas.microsoft.com/office/drawing/2010/main"/>
              </a:ext>
            </a:extLst>
          </a:blip>
          <a:stretch>
            <a:fillRect/>
          </a:stretch>
        </p:blipFill>
        <p:spPr>
          <a:xfrm>
            <a:off x="10475842" y="374474"/>
            <a:ext cx="1488965" cy="413601"/>
          </a:xfrm>
          <a:prstGeom prst="rect">
            <a:avLst/>
          </a:prstGeom>
        </p:spPr>
      </p:pic>
      <p:sp>
        <p:nvSpPr>
          <p:cNvPr id="5" name="文本框 4">
            <a:extLst>
              <a:ext uri="{FF2B5EF4-FFF2-40B4-BE49-F238E27FC236}">
                <a16:creationId xmlns:a16="http://schemas.microsoft.com/office/drawing/2014/main" id="{0DC57860-5ABA-DDF7-836C-D4C7D212190E}"/>
              </a:ext>
            </a:extLst>
          </p:cNvPr>
          <p:cNvSpPr txBox="1"/>
          <p:nvPr/>
        </p:nvSpPr>
        <p:spPr>
          <a:xfrm>
            <a:off x="225631" y="1075201"/>
            <a:ext cx="11739175" cy="5632311"/>
          </a:xfrm>
          <a:prstGeom prst="rect">
            <a:avLst/>
          </a:prstGeom>
          <a:noFill/>
          <a:ln>
            <a:noFill/>
            <a:prstDash val="sysDot"/>
          </a:ln>
        </p:spPr>
        <p:txBody>
          <a:bodyPr wrap="square" rtlCol="0">
            <a:spAutoFit/>
          </a:bodyPr>
          <a:lstStyle/>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(5)</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中断隐指令完成什么功能？</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关中断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保存程序断点</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将中断服务程序入口地址送入程序计数器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PC</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(6)</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为什么在保护现场和恢复现场的过程中</a:t>
            </a:r>
            <a:r>
              <a:rPr lang="en-US"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必须关中断？</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200" dirty="0">
                <a:solidFill>
                  <a:srgbClr val="000000"/>
                </a:solidFill>
                <a:effectLst/>
                <a:latin typeface="微软雅黑" panose="020B0503020204020204" pitchFamily="34"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保护现场、恢复现场的过程必须是原子操作，否则中断返回时被中断程序的运行现场不正常，程序无法正确运行。关中断就是为了保障保护现场、恢复现场的原子性。</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(7)  CPU </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响应中断的条件有哪些？</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对应的中断请求未被屏蔽。</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当前没有更高优先级的其他中断请求。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(3)</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如果</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正在执行中断服务</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则中断请求应符合嵌套条件。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中断使能位处于使能状态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也就是开中断状态</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内部异常和不可屏蔽中断不受此限制。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(5)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已执行完一条指令的最后一个状态周期</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中断时机</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。内部异常指令无法执行完毕</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所以其中断时机不受此项制约。</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b="1" kern="100" dirty="0">
                <a:effectLst/>
                <a:latin typeface="华文中宋" panose="02010600040101010101" pitchFamily="2" charset="-122"/>
                <a:ea typeface="等线" panose="02010600030101010101" pitchFamily="2" charset="-122"/>
                <a:cs typeface="Times New Roman" panose="02020603050405020304" pitchFamily="18" charset="0"/>
              </a:rPr>
              <a:t>(8)</a:t>
            </a:r>
            <a:r>
              <a:rPr lang="zh-CN" altLang="zh-CN" sz="1800" b="1" kern="100" dirty="0">
                <a:effectLst/>
                <a:latin typeface="等线" panose="02010600030101010101" pitchFamily="2" charset="-122"/>
                <a:ea typeface="华文中宋" panose="02010600040101010101" pitchFamily="2" charset="-122"/>
                <a:cs typeface="Times New Roman" panose="02020603050405020304" pitchFamily="18" charset="0"/>
              </a:rPr>
              <a:t>什么是中断优先级？它具有哪两层含义？划分优先级的原则是什么？</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中断优先级就是指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响应并处理中断请求的先后次序。计算机系统中通常包括多个中源</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当同时有多个中断产生时</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就存在中断优先级的问题</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优先级高的先响应</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优先级低的后响应。 多重中断中优先级高的中断请求可以中断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CPU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正在执行的低优先级中断服务程序。中断优先级包括两层含义</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响应优先级和处理优先级。</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(1)</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不可屏蔽中断＞内部异常＞可屏蔽中断。</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(2)</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内部异常中硬件终止属于最高级</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其次是指令异常或自陷等程序故障。</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(3) DMA</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中断请求优先于</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 I/O </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设备传送的中断请求。</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algn="just"/>
            <a:r>
              <a:rPr lang="en-US" altLang="zh-CN" sz="1800" kern="100" dirty="0">
                <a:effectLst/>
                <a:latin typeface="华文中宋" panose="02010600040101010101" pitchFamily="2" charset="-122"/>
                <a:ea typeface="等线" panose="02010600030101010101" pitchFamily="2" charset="-122"/>
                <a:cs typeface="Times New Roman" panose="02020603050405020304" pitchFamily="18" charset="0"/>
              </a:rPr>
              <a:t>(4)</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在</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I/O</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传送类中断请求中</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高速设备优先于低速设备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输入设备优先于输出设备</a:t>
            </a:r>
            <a:r>
              <a:rPr lang="en-US"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a:t>
            </a:r>
            <a:r>
              <a:rPr lang="zh-CN" altLang="zh-CN" sz="1800" kern="100" dirty="0">
                <a:effectLst/>
                <a:latin typeface="等线" panose="02010600030101010101" pitchFamily="2" charset="-122"/>
                <a:ea typeface="华文中宋" panose="02010600040101010101" pitchFamily="2" charset="-122"/>
                <a:cs typeface="Times New Roman" panose="02020603050405020304" pitchFamily="18" charset="0"/>
              </a:rPr>
              <a:t>实时控制设备优先于普通设备。</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122943543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513</TotalTime>
  <Words>3197</Words>
  <Application>Microsoft Office PowerPoint</Application>
  <PresentationFormat>宽屏</PresentationFormat>
  <Paragraphs>135</Paragraphs>
  <Slides>15</Slides>
  <Notes>5</Notes>
  <HiddenSlides>0</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15</vt:i4>
      </vt:variant>
    </vt:vector>
  </HeadingPairs>
  <TitlesOfParts>
    <vt:vector size="27" baseType="lpstr">
      <vt:lpstr>微软雅黑</vt:lpstr>
      <vt:lpstr>华文中宋</vt:lpstr>
      <vt:lpstr>思源黑体 CN Light</vt:lpstr>
      <vt:lpstr>Segoe UI Semilight</vt:lpstr>
      <vt:lpstr>Segoe UI Emoji</vt:lpstr>
      <vt:lpstr>Arial</vt:lpstr>
      <vt:lpstr>等线 Light</vt:lpstr>
      <vt:lpstr>思源黑体 CN Medium</vt:lpstr>
      <vt:lpstr>思源黑体 CN Regular</vt:lpstr>
      <vt:lpstr>思源黑体 CN ExtraLight</vt:lpstr>
      <vt:lpstr>等线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黄勖</dc:creator>
  <cp:lastModifiedBy>冒 力</cp:lastModifiedBy>
  <cp:revision>40</cp:revision>
  <dcterms:created xsi:type="dcterms:W3CDTF">2022-03-10T13:35:45Z</dcterms:created>
  <dcterms:modified xsi:type="dcterms:W3CDTF">2023-06-14T15:59:22Z</dcterms:modified>
</cp:coreProperties>
</file>

<file path=docProps/thumbnail.jpeg>
</file>